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28"/>
  </p:notesMasterIdLst>
  <p:handoutMasterIdLst>
    <p:handoutMasterId r:id="rId29"/>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8288000" cy="10287000"/>
  <p:notesSz cx="7010400" cy="9296400"/>
  <p:embeddedFontLst>
    <p:embeddedFont>
      <p:font typeface="Lexend Deca" panose="020B0604020202020204"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925EF8-BFE5-4518-BDFB-6FC7CB5C011E}" v="15" dt="2025-07-15T17:13:12.6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85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microsoft.com/office/2015/10/relationships/revisionInfo" Target="revisionInfo.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10911071011956838"/>
          <c:y val="0.15071894610288969"/>
          <c:w val="0.88625966025080238"/>
          <c:h val="0.77407559115298641"/>
        </c:manualLayout>
      </c:layout>
      <c:barChart>
        <c:barDir val="col"/>
        <c:grouping val="clustered"/>
        <c:varyColors val="0"/>
        <c:ser>
          <c:idx val="0"/>
          <c:order val="0"/>
          <c:tx>
            <c:strRef>
              <c:f>Sheet1!$B$1</c:f>
              <c:strCache>
                <c:ptCount val="1"/>
                <c:pt idx="0">
                  <c:v>2022-2023</c:v>
                </c:pt>
              </c:strCache>
            </c:strRef>
          </c:tx>
          <c:invertIfNegative val="0"/>
          <c:dLbls>
            <c:dLbl>
              <c:idx val="0"/>
              <c:tx>
                <c:rich>
                  <a:bodyPr/>
                  <a:lstStyle/>
                  <a:p>
                    <a:r>
                      <a:rPr lang="en-US"/>
                      <a:t>48%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D02-4581-9107-13F135946D6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ELA</c:v>
                </c:pt>
                <c:pt idx="1">
                  <c:v>Math</c:v>
                </c:pt>
                <c:pt idx="2">
                  <c:v>Science</c:v>
                </c:pt>
                <c:pt idx="3">
                  <c:v>Social Studies</c:v>
                </c:pt>
              </c:strCache>
            </c:strRef>
          </c:cat>
          <c:val>
            <c:numRef>
              <c:f>Sheet1!$B$2:$B$5</c:f>
              <c:numCache>
                <c:formatCode>0%</c:formatCode>
                <c:ptCount val="4"/>
                <c:pt idx="0">
                  <c:v>0.48000000000000009</c:v>
                </c:pt>
                <c:pt idx="1">
                  <c:v>0.70000000000000018</c:v>
                </c:pt>
                <c:pt idx="2">
                  <c:v>0.69000000000000039</c:v>
                </c:pt>
                <c:pt idx="3">
                  <c:v>0.89000000000000024</c:v>
                </c:pt>
              </c:numCache>
            </c:numRef>
          </c:val>
          <c:extLst>
            <c:ext xmlns:c16="http://schemas.microsoft.com/office/drawing/2014/chart" uri="{C3380CC4-5D6E-409C-BE32-E72D297353CC}">
              <c16:uniqueId val="{00000001-6D02-4581-9107-13F135946D60}"/>
            </c:ext>
          </c:extLst>
        </c:ser>
        <c:ser>
          <c:idx val="1"/>
          <c:order val="1"/>
          <c:tx>
            <c:strRef>
              <c:f>Sheet1!$C$1</c:f>
              <c:strCache>
                <c:ptCount val="1"/>
                <c:pt idx="0">
                  <c:v>2023-2024</c:v>
                </c:pt>
              </c:strCache>
            </c:strRef>
          </c:tx>
          <c:invertIfNegative val="0"/>
          <c:dLbls>
            <c:dLbl>
              <c:idx val="0"/>
              <c:tx>
                <c:rich>
                  <a:bodyPr/>
                  <a:lstStyle/>
                  <a:p>
                    <a:r>
                      <a:rPr lang="en-US"/>
                      <a:t>56%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6D02-4581-9107-13F135946D6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ELA</c:v>
                </c:pt>
                <c:pt idx="1">
                  <c:v>Math</c:v>
                </c:pt>
                <c:pt idx="2">
                  <c:v>Science</c:v>
                </c:pt>
                <c:pt idx="3">
                  <c:v>Social Studies</c:v>
                </c:pt>
              </c:strCache>
            </c:strRef>
          </c:cat>
          <c:val>
            <c:numRef>
              <c:f>Sheet1!$C$2:$C$5</c:f>
              <c:numCache>
                <c:formatCode>0%</c:formatCode>
                <c:ptCount val="4"/>
                <c:pt idx="0">
                  <c:v>0.56000000000000005</c:v>
                </c:pt>
                <c:pt idx="1">
                  <c:v>0.82000000000000017</c:v>
                </c:pt>
                <c:pt idx="2">
                  <c:v>0.92</c:v>
                </c:pt>
                <c:pt idx="3">
                  <c:v>0.71000000000000019</c:v>
                </c:pt>
              </c:numCache>
            </c:numRef>
          </c:val>
          <c:extLst>
            <c:ext xmlns:c16="http://schemas.microsoft.com/office/drawing/2014/chart" uri="{C3380CC4-5D6E-409C-BE32-E72D297353CC}">
              <c16:uniqueId val="{00000003-6D02-4581-9107-13F135946D60}"/>
            </c:ext>
          </c:extLst>
        </c:ser>
        <c:ser>
          <c:idx val="2"/>
          <c:order val="2"/>
          <c:tx>
            <c:strRef>
              <c:f>Sheet1!$D$1</c:f>
              <c:strCache>
                <c:ptCount val="1"/>
                <c:pt idx="0">
                  <c:v>2024-2025</c:v>
                </c:pt>
              </c:strCache>
            </c:strRef>
          </c:tx>
          <c:invertIfNegative val="0"/>
          <c:dLbls>
            <c:dLbl>
              <c:idx val="0"/>
              <c:tx>
                <c:rich>
                  <a:bodyPr/>
                  <a:lstStyle/>
                  <a:p>
                    <a:r>
                      <a:rPr lang="en-US"/>
                      <a:t>61%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6D02-4581-9107-13F135946D6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ELA</c:v>
                </c:pt>
                <c:pt idx="1">
                  <c:v>Math</c:v>
                </c:pt>
                <c:pt idx="2">
                  <c:v>Science</c:v>
                </c:pt>
                <c:pt idx="3">
                  <c:v>Social Studies</c:v>
                </c:pt>
              </c:strCache>
            </c:strRef>
          </c:cat>
          <c:val>
            <c:numRef>
              <c:f>Sheet1!$D$2:$D$5</c:f>
              <c:numCache>
                <c:formatCode>0%</c:formatCode>
                <c:ptCount val="4"/>
                <c:pt idx="0">
                  <c:v>0.61000000000000021</c:v>
                </c:pt>
                <c:pt idx="1">
                  <c:v>0.89000000000000024</c:v>
                </c:pt>
                <c:pt idx="2">
                  <c:v>0.69000000000000039</c:v>
                </c:pt>
                <c:pt idx="3">
                  <c:v>0.93</c:v>
                </c:pt>
              </c:numCache>
            </c:numRef>
          </c:val>
          <c:extLst>
            <c:ext xmlns:c16="http://schemas.microsoft.com/office/drawing/2014/chart" uri="{C3380CC4-5D6E-409C-BE32-E72D297353CC}">
              <c16:uniqueId val="{00000005-6D02-4581-9107-13F135946D60}"/>
            </c:ext>
          </c:extLst>
        </c:ser>
        <c:dLbls>
          <c:showLegendKey val="0"/>
          <c:showVal val="0"/>
          <c:showCatName val="0"/>
          <c:showSerName val="0"/>
          <c:showPercent val="0"/>
          <c:showBubbleSize val="0"/>
        </c:dLbls>
        <c:gapWidth val="150"/>
        <c:axId val="174228608"/>
        <c:axId val="174230144"/>
      </c:barChart>
      <c:catAx>
        <c:axId val="174228608"/>
        <c:scaling>
          <c:orientation val="minMax"/>
        </c:scaling>
        <c:delete val="0"/>
        <c:axPos val="b"/>
        <c:numFmt formatCode="General" sourceLinked="0"/>
        <c:majorTickMark val="out"/>
        <c:minorTickMark val="none"/>
        <c:tickLblPos val="nextTo"/>
        <c:crossAx val="174230144"/>
        <c:crosses val="autoZero"/>
        <c:auto val="1"/>
        <c:lblAlgn val="ctr"/>
        <c:lblOffset val="100"/>
        <c:noMultiLvlLbl val="0"/>
      </c:catAx>
      <c:valAx>
        <c:axId val="174230144"/>
        <c:scaling>
          <c:orientation val="minMax"/>
        </c:scaling>
        <c:delete val="0"/>
        <c:axPos val="l"/>
        <c:majorGridlines/>
        <c:numFmt formatCode="0%" sourceLinked="1"/>
        <c:majorTickMark val="out"/>
        <c:minorTickMark val="none"/>
        <c:tickLblPos val="nextTo"/>
        <c:crossAx val="174228608"/>
        <c:crosses val="autoZero"/>
        <c:crossBetween val="between"/>
      </c:valAx>
    </c:plotArea>
    <c:legend>
      <c:legendPos val="t"/>
      <c:layout>
        <c:manualLayout>
          <c:xMode val="edge"/>
          <c:yMode val="edge"/>
          <c:x val="0.26123781402324703"/>
          <c:y val="0"/>
          <c:w val="0.45503736512102655"/>
          <c:h val="6.7821532324297593E-2"/>
        </c:manualLayout>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6B816E4-2B6D-48C0-8258-D799E6B8BE40}" type="datetimeFigureOut">
              <a:rPr lang="en-US" smtClean="0"/>
              <a:t>9/22/2025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EE04E616-3A9F-431A-B917-AC2AC20BC66E}"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lang="cs-CZ"/>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fld id="{B7268E1E-0E44-426D-905E-8AD9B19D2182}" type="datetimeFigureOut">
              <a:rPr lang="cs-CZ" smtClean="0"/>
              <a:pPr/>
              <a:t>22.09.2025</a:t>
            </a:fld>
            <a:endParaRPr lang="cs-CZ"/>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lang="cs-CZ"/>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lang="cs-CZ"/>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fld id="{871B2431-D351-4C6E-A3CF-9DFAC0E3E050}" type="slidenum">
              <a:rPr lang="cs-CZ" smtClean="0"/>
              <a:pPr/>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a:t>This presentation may be utilized for virtual and/or in person meetings. All schools are required to update the presentation with the school’s information (see red sections on each slide). Suggested meeting duration is one hour and separate from Open House.</a:t>
            </a:r>
          </a:p>
          <a:p>
            <a:endParaRPr lang="en-US"/>
          </a:p>
          <a:p>
            <a:r>
              <a:rPr lang="en-US"/>
              <a:t>Ensure Annual Parent Meeting About the Benefits of the Title I Schoolwide Program sign in sheet is available for all participants.</a:t>
            </a:r>
          </a:p>
          <a:p>
            <a:endParaRPr lang="en-US"/>
          </a:p>
          <a:p>
            <a:r>
              <a:rPr lang="en-US"/>
              <a:t>Schools are encouraged to insert pictures/graphics/videos into their presentation. </a:t>
            </a:r>
          </a:p>
          <a:p>
            <a:endParaRPr lang="en-US"/>
          </a:p>
          <a:p>
            <a:r>
              <a:rPr lang="en-US"/>
              <a:t>Families should be encouraged to provide input and feedback throughout the meeting. </a:t>
            </a:r>
          </a:p>
          <a:p>
            <a:endParaRPr lang="en-US"/>
          </a:p>
          <a:p>
            <a:r>
              <a:rPr lang="en-US"/>
              <a:t>The purpose of this presentation is to provide required Title I information with parents and families as well as fully engage them with the presentation.</a:t>
            </a:r>
          </a:p>
          <a:p>
            <a:endParaRPr lang="en-US"/>
          </a:p>
          <a:p>
            <a:r>
              <a:rPr lang="en-US"/>
              <a:t>To engage the audience, the presenter may provide opportunities for participants to answer slide title questions, read slide information, ask questions, respond to questions, and share.</a:t>
            </a:r>
          </a:p>
          <a:p>
            <a:endParaRPr lang="en-US"/>
          </a:p>
          <a:p>
            <a:r>
              <a:rPr lang="en-US"/>
              <a:t>Other ideas to engage the audience; have students assist with the presentation, have a post-it note board for questions, have audience use technology (Phones, laptops, computer lab setting, iPad etc.) to follow along and use live links included in the presentation, take photos during the presentation and post, use links as virtual field trips and scavenger hunts to find information, use technology for participation during the presentation (examples: Kahoot, Mentimeter, Quizlet)</a:t>
            </a:r>
          </a:p>
          <a:p>
            <a:endParaRPr lang="en-US"/>
          </a:p>
          <a:p>
            <a:r>
              <a:rPr lang="en-US"/>
              <a:t>Please designate someone to take meeting minutes that follow the presentation topics and that can later be made available to parents/families and is kept in the Title I Compliance e-filing System.</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a:t>Note: Schools should only include the federal programs available at their school. Describe how the school will coordinate and integrate parent and family engagement programs and activities with each Federal Program, as applicable. </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a:t>Schools may include a link to the Title I District-level PFEP on this slide and provide directions for accessing it on the school’s website.</a:t>
            </a:r>
          </a:p>
          <a:p>
            <a:endParaRPr lang="en-US"/>
          </a:p>
          <a:p>
            <a:r>
              <a:rPr lang="en-US"/>
              <a:t>To engage participants – Ask where can the District-level PFEP be located? (Title I web site, school web site, PRC/Area, and the main office)</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a:t>Note: Slides #12, #13, and #14 go together.</a:t>
            </a:r>
          </a:p>
          <a:p>
            <a:endParaRPr lang="en-US"/>
          </a:p>
          <a:p>
            <a:r>
              <a:rPr lang="en-US"/>
              <a:t>Ensure the topic, Title I School-level PFEP is recorded in the meeting minutes.</a:t>
            </a:r>
          </a:p>
          <a:p>
            <a:endParaRPr lang="en-US"/>
          </a:p>
          <a:p>
            <a:r>
              <a:rPr lang="en-US"/>
              <a:t>To engage participants - Allow meeting participants to provide feedback on the information presented. Ask if there are any questions/feedback.</a:t>
            </a:r>
          </a:p>
          <a:p>
            <a:endParaRPr lang="en-US"/>
          </a:p>
          <a:p>
            <a:r>
              <a:rPr lang="en-US"/>
              <a:t>To engage participants - Provide an opportunity for meeting participants to share how they prefer to receive information from the school. </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a:t>Schools may include a link to the Title I District-level PFEP on this slide and provide directions for accessing it on the school’s website.</a:t>
            </a:r>
          </a:p>
          <a:p>
            <a:endParaRPr lang="en-US"/>
          </a:p>
          <a:p>
            <a:r>
              <a:rPr lang="en-US"/>
              <a:t>To engage participants – Ask where can the District-level PFEP be located? (Title I web site, school web site, PRC/Area, and the main office)</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a:t>Schools may include a link to the Title I District-level PFEP on this slide and provide directions for accessing it on the school’s website.</a:t>
            </a:r>
          </a:p>
          <a:p>
            <a:endParaRPr lang="en-US"/>
          </a:p>
          <a:p>
            <a:r>
              <a:rPr lang="en-US"/>
              <a:t>To engage participants – Ask where can the District-level PFEP be located? (Title I web site, school web site, PRC/Area, and the main office)</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endParaRPr/>
          </a:p>
          <a:p>
            <a:r>
              <a:rPr lang="en-US"/>
              <a:t>To engage participants – Access the School-Parent Compact using the link and review/discuss the School-Parent Compact with participants and allow time for feedback/comments.</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endParaRPr/>
          </a:p>
          <a:p>
            <a:r>
              <a:rPr lang="en-US"/>
              <a:t>Note: Slides #16 and #17 go together.</a:t>
            </a:r>
          </a:p>
          <a:p>
            <a:endParaRPr lang="en-US"/>
          </a:p>
          <a:p>
            <a:r>
              <a:rPr lang="en-US"/>
              <a:t>To engage participants – Survey parents regarding their input on how to best collaborate with the school.</a:t>
            </a:r>
          </a:p>
          <a:p>
            <a:endParaRPr lang="en-US"/>
          </a:p>
          <a:p>
            <a:r>
              <a:rPr lang="en-US"/>
              <a:t>Inform meeting participants of the method the school will utilize to inform parents/families of upcoming meetings, etc. Describe how meeting notices/invites (including virtual meetings) will be sent/made available to parents/families. Describe how the school will keep all parents informed, specifically parents who may be unable to attend virtual/in person meetings (ex. archived virtual meetings).</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a:t>Note: Slides #16 and #17 go together.</a:t>
            </a:r>
          </a:p>
          <a:p>
            <a:endParaRPr lang="en-US"/>
          </a:p>
          <a:p>
            <a:r>
              <a:rPr lang="en-US"/>
              <a:t>To engage participants – Open the floor for nominations to service as Title I DAC/PAC Representatives for your school. </a:t>
            </a:r>
          </a:p>
          <a:p>
            <a:endParaRPr lang="en-US"/>
          </a:p>
          <a:p>
            <a:r>
              <a:rPr lang="en-US"/>
              <a:t>Inform meeting participants that the Title I District Advisory Council and Parent Advisory Council Meetings will be conducted in-person and virtually.  Additional information regarding the Title I DAC and PAC meetings will be forthcoming. Encourage meeting participants to visit the Title I Website for additional information regarding Title I DAC and PAC.</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a:t>Note: Slides #18 #19, and #20 go together.</a:t>
            </a:r>
          </a:p>
          <a:p>
            <a:endParaRPr lang="en-US"/>
          </a:p>
          <a:p>
            <a:r>
              <a:rPr lang="en-US"/>
              <a:t>Remind meeting participants where they can view the SIP.  </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a:t>Note: Slides #18 #19, and #20 go together.</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a:t>Note: Slides #1, #2, and #3 (2 slides per page) should be printed and placed in folder VI.3 of the Title I School-level Compliance e-filing System with the meeting flyer in multiple languages, with the access and accommodations disclaimer, and the attendance records (in corresponding month) of the Title I School-level Compliance Filing system.</a:t>
            </a:r>
          </a:p>
          <a:p>
            <a:endParaRPr lang="en-US"/>
          </a:p>
          <a:p>
            <a:r>
              <a:rPr lang="en-US"/>
              <a:t>To engage participants - Ask the title question and have participants read bullets.</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a:t>Note: Slides #18 #19, and #20 go together.</a:t>
            </a:r>
          </a:p>
          <a:p>
            <a:endParaRPr lang="en-US"/>
          </a:p>
          <a:p>
            <a:endParaRPr lang="en-US"/>
          </a:p>
          <a:p>
            <a:r>
              <a:rPr lang="en-US"/>
              <a:t>To engage participants - Allow the opportunity for meeting participants to provide input/feedback. You may ask questions based on the information discussed. </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a:t>Inform meeting participants how each Parents Right-to-Know communication will be provided by the school.  </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a:t>Inform meeting participants how each Parents Right-to-Know communication will be provided by the school.  </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a:t>An administrator will include an overview of the Consultation and Complaint Procedures at the school as stipulated in the Title I Consultation and Complaint Procedures (See page 14-15 of the 2025-2026 Title I Procedures Manual).</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a:t>Insert your school information</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a:t>Address questions and concerns from participants. Inform how the school will respond to all questions/concerns posed/posted on the post-it note question board during the meeting if time does not permit.</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a:t>Note: Slides #1, #2, and #3 (2 slides per page) should be printed and placed in folder VI.3 of the Title I School-level Compliance e-filing System with the meeting flyer in multiple languages, with the access and accommodations disclaimer, and the attendance records (in corresponding month) of the Title I School-level Compliance Filing system.</a:t>
            </a:r>
          </a:p>
          <a:p>
            <a:endParaRPr lang="en-US"/>
          </a:p>
          <a:p>
            <a:r>
              <a:rPr lang="en-US"/>
              <a:t>To engage participants - Ask the title question and have participants read bullets.</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a:t>Allow school staff to greet parents/families. Encourage school staff to insert pictures so parents and families may be able to view this presentation later if archived, and for easier identification of relevant staff.</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a:t>Slides #5 and #6 go together.</a:t>
            </a:r>
          </a:p>
          <a:p>
            <a:endParaRPr lang="en-US"/>
          </a:p>
          <a:p>
            <a:r>
              <a:rPr lang="en-US"/>
              <a:t>If possible, include a welcome message on your website and marquee for students, parents &amp; families. You may also include a slide showing the school marquee message.</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a:t>To engage participants – Allow participants to provide input/enter comments/questions. Use this opportunity to ask questions (example, How many of you have heard of the Every Student Succeeds Act EESA? Yes/No, Does anyone know when it was signed into law? 2015).</a:t>
            </a:r>
          </a:p>
          <a:p>
            <a:endParaRPr lang="en-US"/>
          </a:p>
          <a:p>
            <a:r>
              <a:rPr lang="en-US"/>
              <a:t>To engage participants- Have participants use link to visit the Title I website.</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a:t>Inform meeting participants that the 2025-2026 Title I School-level PFEP, District-level PFEP, SIP, and School Parent Compact will be located on the school’s website, the PRC/Area and the main office.</a:t>
            </a:r>
          </a:p>
          <a:p>
            <a:endParaRPr lang="en-US"/>
          </a:p>
          <a:p>
            <a:r>
              <a:rPr lang="en-US"/>
              <a:t>To engage participants – Have participants read the bullet points from the slide.</a:t>
            </a:r>
          </a:p>
          <a:p>
            <a:r>
              <a:rPr lang="en-US"/>
              <a:t>To engage participants – Use link to navigate school website and view documents.</a:t>
            </a:r>
          </a:p>
          <a:p>
            <a:endParaRPr lang="en-US"/>
          </a:p>
          <a:p>
            <a:r>
              <a:rPr lang="en-US"/>
              <a:t>To engage participants – Ask the title question and allow the opportunity for parents/families to share their comments. Read aloud some of the responses. </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a:t>Inform meeting participants of the availability of the Title I Parent Notification Flyer posted on the school’s website. The PRC/Area. Main Office,  and at title1.dadeschools.net. Provide directions for accessing the flyer.</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a:t>Inform meeting participants that they may view additional information and guidelines on how Title I funds are to be utilized in the Title I Procedures Manual, located on the Title I website under the School-level Compliance tab. Provide the calendar/schedule of EESAC meetings to participants and invite them to attend. </a:t>
            </a:r>
          </a:p>
          <a:p>
            <a:endParaRPr lang="en-US"/>
          </a:p>
          <a:p>
            <a:r>
              <a:rPr lang="en-US"/>
              <a:t>To engage participants – Ask for input regarding how to best allocate the school’s available Title I funds (share how the funds were used the previous year) allow participants an opportunity to respond. Read aloud some of the responses.  Ensure the responses are recorded in the meeting minutes.</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0142F-16B3-4556-9186-5683CAEF17C3}" type="datetime1">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092111-A1C1-4F1C-918C-BDF48CAE3489}" type="datetime1">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43E8D3-0162-4829-A649-858B9DC2294A}" type="datetime1">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042E2D-965C-4B55-81EE-4AA8DAA73D56}" type="datetime1">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06ED6E-79AC-49C8-9B39-2F9D43312657}" type="datetime1">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D06C86-0B97-4710-B1A8-1E921223FB7A}" type="datetime1">
              <a:rPr lang="en-US" smtClean="0"/>
              <a:pPr/>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294583A-9F99-4AFF-87A6-8D60DAF979B8}" type="datetime1">
              <a:rPr lang="en-US" smtClean="0"/>
              <a:pPr/>
              <a:t>9/22/2025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D4BA1D4-24CB-46B4-9C7C-BBA0203F4412}" type="datetime1">
              <a:rPr lang="en-US" smtClean="0"/>
              <a:pPr/>
              <a:t>9/22/2025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E3056A-EE14-41B1-81CB-64A6B4C4D915}" type="datetime1">
              <a:rPr lang="en-US" smtClean="0"/>
              <a:pPr/>
              <a:t>9/22/2025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16078200" y="9921875"/>
            <a:ext cx="2133600" cy="365125"/>
          </a:xfrm>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F10200-12D1-4F4D-9821-DBF4BD190503}" type="datetime1">
              <a:rPr lang="en-US" smtClean="0"/>
              <a:pPr/>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F79E1A-832A-44BB-ABCC-2367E57B25AD}" type="datetime1">
              <a:rPr lang="en-US" smtClean="0"/>
              <a:pPr/>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FF1074-0DD6-4804-8236-369CA2DAF934}" type="datetime1">
              <a:rPr lang="en-US" smtClean="0"/>
              <a:pPr/>
              <a:t>9/22/2025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77000" y="576103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9.sv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3.png"/><Relationship Id="rId4" Type="http://schemas.openxmlformats.org/officeDocument/2006/relationships/image" Target="../media/image19.sv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3.png"/><Relationship Id="rId4" Type="http://schemas.openxmlformats.org/officeDocument/2006/relationships/image" Target="../media/image19.sv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9.sv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9.svg"/></Relationships>
</file>

<file path=ppt/slides/_rels/slide15.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8.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hyperlink" Target="https://lincoln-marticharters.com/general-programhial/"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21.svg"/><Relationship Id="rId5" Type="http://schemas.openxmlformats.org/officeDocument/2006/relationships/image" Target="../media/image16.png"/><Relationship Id="rId10" Type="http://schemas.openxmlformats.org/officeDocument/2006/relationships/image" Target="../media/image20.png"/><Relationship Id="rId4" Type="http://schemas.openxmlformats.org/officeDocument/2006/relationships/image" Target="../media/image15.svg"/><Relationship Id="rId9"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29.png"/><Relationship Id="rId7"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31.png"/><Relationship Id="rId4" Type="http://schemas.openxmlformats.org/officeDocument/2006/relationships/image" Target="../media/image30.svg"/><Relationship Id="rId9"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5.png"/><Relationship Id="rId7"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s://api.dadeschools.net/wmsfiles/61/pdfs/6996.pdf" TargetMode="External"/><Relationship Id="rId5" Type="http://schemas.openxmlformats.org/officeDocument/2006/relationships/image" Target="../media/image32.png"/><Relationship Id="rId4" Type="http://schemas.openxmlformats.org/officeDocument/2006/relationships/image" Target="../media/image6.sv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png"/><Relationship Id="rId4" Type="http://schemas.openxmlformats.org/officeDocument/2006/relationships/image" Target="../media/image6.sv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png"/><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png"/><Relationship Id="rId4" Type="http://schemas.openxmlformats.org/officeDocument/2006/relationships/image" Target="../media/image6.sv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png"/><Relationship Id="rId4" Type="http://schemas.openxmlformats.org/officeDocument/2006/relationships/image" Target="../media/image19.sv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png"/><Relationship Id="rId4" Type="http://schemas.openxmlformats.org/officeDocument/2006/relationships/image" Target="../media/image19.sv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9.svg"/></Relationships>
</file>

<file path=ppt/slides/_rels/slide24.xml.rels><?xml version="1.0" encoding="UTF-8" standalone="yes"?>
<Relationships xmlns="http://schemas.openxmlformats.org/package/2006/relationships"><Relationship Id="rId8" Type="http://schemas.openxmlformats.org/officeDocument/2006/relationships/hyperlink" Target="https://lincoln-marticharters.com/lincoln-marti-charter-hialeah-campus/" TargetMode="External"/><Relationship Id="rId3" Type="http://schemas.openxmlformats.org/officeDocument/2006/relationships/image" Target="../media/image39.png"/><Relationship Id="rId7"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42.jpeg"/><Relationship Id="rId4" Type="http://schemas.openxmlformats.org/officeDocument/2006/relationships/image" Target="../media/image40.svg"/><Relationship Id="rId9" Type="http://schemas.openxmlformats.org/officeDocument/2006/relationships/hyperlink" Target="mailto:school96@lincoln-marti.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40.svg"/></Relationships>
</file>

<file path=ppt/slides/_rels/slide26.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5.sv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6.sv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3.png"/><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3.png"/><Relationship Id="rId4" Type="http://schemas.openxmlformats.org/officeDocument/2006/relationships/image" Target="../media/image15.svg"/><Relationship Id="rId9" Type="http://schemas.openxmlformats.org/officeDocument/2006/relationships/hyperlink" Target="https://title1.dadeschools.net/"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hyperlink" Target="https://lincoln-marticharters.com/general-programhial/"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21.svg"/><Relationship Id="rId5" Type="http://schemas.openxmlformats.org/officeDocument/2006/relationships/image" Target="../media/image16.png"/><Relationship Id="rId10" Type="http://schemas.openxmlformats.org/officeDocument/2006/relationships/image" Target="../media/image20.png"/><Relationship Id="rId4" Type="http://schemas.openxmlformats.org/officeDocument/2006/relationships/image" Target="../media/image15.svg"/><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24.png"/><Relationship Id="rId5" Type="http://schemas.openxmlformats.org/officeDocument/2006/relationships/image" Target="../media/image16.png"/><Relationship Id="rId10" Type="http://schemas.openxmlformats.org/officeDocument/2006/relationships/image" Target="../media/image23.svg"/><Relationship Id="rId4" Type="http://schemas.openxmlformats.org/officeDocument/2006/relationships/image" Target="../media/image15.sv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11619017" y="4612301"/>
            <a:ext cx="6668983" cy="5674699"/>
          </a:xfrm>
          <a:custGeom>
            <a:avLst/>
            <a:gdLst/>
            <a:ahLst/>
            <a:cxnLst/>
            <a:rect l="l" t="t" r="r" b="b"/>
            <a:pathLst>
              <a:path w="6668983" h="5674699">
                <a:moveTo>
                  <a:pt x="6668983" y="0"/>
                </a:moveTo>
                <a:lnTo>
                  <a:pt x="0" y="0"/>
                </a:lnTo>
                <a:lnTo>
                  <a:pt x="0" y="5674699"/>
                </a:lnTo>
                <a:lnTo>
                  <a:pt x="6668983" y="5674699"/>
                </a:lnTo>
                <a:lnTo>
                  <a:pt x="6668983" y="0"/>
                </a:lnTo>
                <a:close/>
              </a:path>
            </a:pathLst>
          </a:custGeom>
          <a:blipFill>
            <a:blip r:embed="rId3" cstate="print">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0" y="4612301"/>
            <a:ext cx="6668983" cy="5674699"/>
          </a:xfrm>
          <a:custGeom>
            <a:avLst/>
            <a:gdLst/>
            <a:ahLst/>
            <a:cxnLst/>
            <a:rect l="l" t="t" r="r" b="b"/>
            <a:pathLst>
              <a:path w="6668983" h="5674699">
                <a:moveTo>
                  <a:pt x="0" y="0"/>
                </a:moveTo>
                <a:lnTo>
                  <a:pt x="6668983" y="0"/>
                </a:lnTo>
                <a:lnTo>
                  <a:pt x="6668983" y="5674699"/>
                </a:lnTo>
                <a:lnTo>
                  <a:pt x="0" y="5674699"/>
                </a:lnTo>
                <a:lnTo>
                  <a:pt x="0" y="0"/>
                </a:lnTo>
                <a:close/>
              </a:path>
            </a:pathLst>
          </a:custGeom>
          <a:blipFill>
            <a:blip r:embed="rId3" cstate="print">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230383" y="354250"/>
            <a:ext cx="2243773" cy="2243773"/>
          </a:xfrm>
          <a:custGeom>
            <a:avLst/>
            <a:gdLst/>
            <a:ahLst/>
            <a:cxnLst/>
            <a:rect l="l" t="t" r="r" b="b"/>
            <a:pathLst>
              <a:path w="2243773" h="2243773">
                <a:moveTo>
                  <a:pt x="0" y="0"/>
                </a:moveTo>
                <a:lnTo>
                  <a:pt x="2243772" y="0"/>
                </a:lnTo>
                <a:lnTo>
                  <a:pt x="2243772" y="2243773"/>
                </a:lnTo>
                <a:lnTo>
                  <a:pt x="0" y="2243773"/>
                </a:lnTo>
                <a:lnTo>
                  <a:pt x="0" y="0"/>
                </a:lnTo>
                <a:close/>
              </a:path>
            </a:pathLst>
          </a:custGeom>
          <a:blipFill>
            <a:blip r:embed="rId5" cstate="print"/>
            <a:stretch>
              <a:fillRect/>
            </a:stretch>
          </a:blipFill>
        </p:spPr>
        <p:txBody>
          <a:bodyPr/>
          <a:lstStyle/>
          <a:p>
            <a:endParaRPr lang="en-US"/>
          </a:p>
        </p:txBody>
      </p:sp>
      <p:sp>
        <p:nvSpPr>
          <p:cNvPr id="5" name="Freeform 5"/>
          <p:cNvSpPr/>
          <p:nvPr/>
        </p:nvSpPr>
        <p:spPr>
          <a:xfrm>
            <a:off x="15467386" y="354250"/>
            <a:ext cx="2243773" cy="2243773"/>
          </a:xfrm>
          <a:custGeom>
            <a:avLst/>
            <a:gdLst/>
            <a:ahLst/>
            <a:cxnLst/>
            <a:rect l="l" t="t" r="r" b="b"/>
            <a:pathLst>
              <a:path w="2243773" h="2243773">
                <a:moveTo>
                  <a:pt x="0" y="0"/>
                </a:moveTo>
                <a:lnTo>
                  <a:pt x="2243773" y="0"/>
                </a:lnTo>
                <a:lnTo>
                  <a:pt x="2243773" y="2243773"/>
                </a:lnTo>
                <a:lnTo>
                  <a:pt x="0" y="2243773"/>
                </a:lnTo>
                <a:lnTo>
                  <a:pt x="0" y="0"/>
                </a:lnTo>
                <a:close/>
              </a:path>
            </a:pathLst>
          </a:custGeom>
          <a:blipFill>
            <a:blip r:embed="rId6" cstate="print"/>
            <a:stretch>
              <a:fillRect/>
            </a:stretch>
          </a:blipFill>
        </p:spPr>
        <p:txBody>
          <a:bodyPr/>
          <a:lstStyle/>
          <a:p>
            <a:endParaRPr lang="en-US"/>
          </a:p>
        </p:txBody>
      </p:sp>
      <p:sp>
        <p:nvSpPr>
          <p:cNvPr id="6" name="TextBox 6"/>
          <p:cNvSpPr txBox="1"/>
          <p:nvPr/>
        </p:nvSpPr>
        <p:spPr>
          <a:xfrm>
            <a:off x="3026023" y="279786"/>
            <a:ext cx="12235954" cy="4592320"/>
          </a:xfrm>
          <a:prstGeom prst="rect">
            <a:avLst/>
          </a:prstGeom>
        </p:spPr>
        <p:txBody>
          <a:bodyPr lIns="0" tIns="0" rIns="0" bIns="0" rtlCol="0" anchor="t">
            <a:spAutoFit/>
          </a:bodyPr>
          <a:lstStyle/>
          <a:p>
            <a:pPr algn="ctr">
              <a:lnSpc>
                <a:spcPts val="7279"/>
              </a:lnSpc>
            </a:pPr>
            <a:r>
              <a:rPr lang="en-US" sz="5199" spc="-275">
                <a:solidFill>
                  <a:srgbClr val="262262"/>
                </a:solidFill>
                <a:latin typeface="Lexend Deca"/>
                <a:ea typeface="Lexend Deca"/>
                <a:cs typeface="Lexend Deca"/>
                <a:sym typeface="Lexend Deca"/>
              </a:rPr>
              <a:t>Welcome to the </a:t>
            </a:r>
          </a:p>
          <a:p>
            <a:pPr algn="ctr">
              <a:lnSpc>
                <a:spcPts val="7279"/>
              </a:lnSpc>
            </a:pPr>
            <a:r>
              <a:rPr lang="en-US" sz="5199" spc="-275">
                <a:solidFill>
                  <a:srgbClr val="262262"/>
                </a:solidFill>
                <a:latin typeface="Lexend Deca"/>
                <a:ea typeface="Lexend Deca"/>
                <a:cs typeface="Lexend Deca"/>
                <a:sym typeface="Lexend Deca"/>
              </a:rPr>
              <a:t>2025-2026</a:t>
            </a:r>
          </a:p>
          <a:p>
            <a:pPr algn="ctr">
              <a:lnSpc>
                <a:spcPts val="7279"/>
              </a:lnSpc>
            </a:pPr>
            <a:r>
              <a:rPr lang="en-US" sz="5199" spc="-275">
                <a:solidFill>
                  <a:srgbClr val="262262"/>
                </a:solidFill>
                <a:latin typeface="Lexend Deca"/>
                <a:ea typeface="Lexend Deca"/>
                <a:cs typeface="Lexend Deca"/>
                <a:sym typeface="Lexend Deca"/>
              </a:rPr>
              <a:t>Annual Parent Meeting About the Benefits </a:t>
            </a:r>
          </a:p>
          <a:p>
            <a:pPr algn="ctr">
              <a:lnSpc>
                <a:spcPts val="7279"/>
              </a:lnSpc>
            </a:pPr>
            <a:r>
              <a:rPr lang="en-US" sz="5199" spc="-275">
                <a:solidFill>
                  <a:srgbClr val="262262"/>
                </a:solidFill>
                <a:latin typeface="Lexend Deca"/>
                <a:ea typeface="Lexend Deca"/>
                <a:cs typeface="Lexend Deca"/>
                <a:sym typeface="Lexend Deca"/>
              </a:rPr>
              <a:t>of the Title I Schoolwide Program</a:t>
            </a:r>
          </a:p>
          <a:p>
            <a:pPr algn="ctr">
              <a:lnSpc>
                <a:spcPts val="7279"/>
              </a:lnSpc>
            </a:pPr>
            <a:endParaRPr lang="en-US" sz="5199" spc="-275">
              <a:solidFill>
                <a:srgbClr val="262262"/>
              </a:solidFill>
              <a:latin typeface="Lexend Deca"/>
              <a:ea typeface="Lexend Deca"/>
              <a:cs typeface="Lexend Deca"/>
              <a:sym typeface="Lexend Deca"/>
            </a:endParaRPr>
          </a:p>
        </p:txBody>
      </p:sp>
      <p:sp>
        <p:nvSpPr>
          <p:cNvPr id="7" name="TextBox 7"/>
          <p:cNvSpPr txBox="1"/>
          <p:nvPr/>
        </p:nvSpPr>
        <p:spPr>
          <a:xfrm>
            <a:off x="2057400" y="4229101"/>
            <a:ext cx="14325600" cy="4924425"/>
          </a:xfrm>
          <a:prstGeom prst="rect">
            <a:avLst/>
          </a:prstGeom>
        </p:spPr>
        <p:txBody>
          <a:bodyPr wrap="square" lIns="0" tIns="0" rIns="0" bIns="0" rtlCol="0" anchor="t">
            <a:spAutoFit/>
          </a:bodyPr>
          <a:lstStyle/>
          <a:p>
            <a:pPr algn="ctr">
              <a:lnSpc>
                <a:spcPts val="6440"/>
              </a:lnSpc>
            </a:pPr>
            <a:r>
              <a:rPr lang="en-US" sz="4600" spc="-243" dirty="0">
                <a:solidFill>
                  <a:schemeClr val="tx2">
                    <a:lumMod val="75000"/>
                  </a:schemeClr>
                </a:solidFill>
                <a:latin typeface="Lexend Deca"/>
                <a:ea typeface="Lexend Deca"/>
                <a:cs typeface="Lexend Deca"/>
                <a:sym typeface="Lexend Deca"/>
              </a:rPr>
              <a:t>Lincoln- Marti Charter Schools Hialeah / 5007</a:t>
            </a:r>
          </a:p>
          <a:p>
            <a:pPr algn="ctr">
              <a:lnSpc>
                <a:spcPts val="6440"/>
              </a:lnSpc>
            </a:pPr>
            <a:r>
              <a:rPr lang="en-US" sz="4600" spc="-243" dirty="0">
                <a:solidFill>
                  <a:schemeClr val="tx2">
                    <a:lumMod val="75000"/>
                  </a:schemeClr>
                </a:solidFill>
                <a:latin typeface="Lexend Deca"/>
                <a:ea typeface="Lexend Deca"/>
                <a:cs typeface="Lexend Deca"/>
                <a:sym typeface="Lexend Deca"/>
              </a:rPr>
              <a:t>September 18, 2025</a:t>
            </a:r>
          </a:p>
          <a:p>
            <a:pPr algn="ctr">
              <a:lnSpc>
                <a:spcPts val="6440"/>
              </a:lnSpc>
            </a:pPr>
            <a:r>
              <a:rPr lang="en-US" sz="4600" spc="-243" dirty="0">
                <a:solidFill>
                  <a:schemeClr val="tx2">
                    <a:lumMod val="75000"/>
                  </a:schemeClr>
                </a:solidFill>
                <a:latin typeface="Lexend Deca"/>
                <a:ea typeface="Lexend Deca"/>
                <a:cs typeface="Lexend Deca"/>
                <a:sym typeface="Lexend Deca"/>
              </a:rPr>
              <a:t>4:00 PM</a:t>
            </a:r>
          </a:p>
          <a:p>
            <a:pPr algn="ctr">
              <a:lnSpc>
                <a:spcPts val="6440"/>
              </a:lnSpc>
            </a:pPr>
            <a:r>
              <a:rPr lang="en-US" sz="4600" spc="-243" dirty="0">
                <a:solidFill>
                  <a:schemeClr val="tx2">
                    <a:lumMod val="75000"/>
                  </a:schemeClr>
                </a:solidFill>
                <a:latin typeface="Lexend Deca"/>
                <a:ea typeface="Lexend Deca"/>
                <a:cs typeface="Lexend Deca"/>
                <a:sym typeface="Lexend Deca"/>
              </a:rPr>
              <a:t>School Theater</a:t>
            </a:r>
          </a:p>
          <a:p>
            <a:pPr algn="ctr">
              <a:lnSpc>
                <a:spcPts val="6440"/>
              </a:lnSpc>
            </a:pPr>
            <a:r>
              <a:rPr lang="en-US" sz="4300" spc="-243" dirty="0" err="1">
                <a:solidFill>
                  <a:schemeClr val="tx2">
                    <a:lumMod val="75000"/>
                  </a:schemeClr>
                </a:solidFill>
                <a:latin typeface="Lexend Deca"/>
                <a:ea typeface="Lexend Deca"/>
                <a:cs typeface="Lexend Deca"/>
                <a:sym typeface="Lexend Deca"/>
              </a:rPr>
              <a:t>Idelmis</a:t>
            </a:r>
            <a:r>
              <a:rPr lang="en-US" sz="4300" spc="-243" dirty="0">
                <a:solidFill>
                  <a:schemeClr val="tx2">
                    <a:lumMod val="75000"/>
                  </a:schemeClr>
                </a:solidFill>
                <a:latin typeface="Lexend Deca"/>
                <a:ea typeface="Lexend Deca"/>
                <a:cs typeface="Lexend Deca"/>
                <a:sym typeface="Lexend Deca"/>
              </a:rPr>
              <a:t> </a:t>
            </a:r>
            <a:r>
              <a:rPr lang="en-US" sz="4300" spc="-243" dirty="0" err="1">
                <a:solidFill>
                  <a:schemeClr val="tx2">
                    <a:lumMod val="75000"/>
                  </a:schemeClr>
                </a:solidFill>
                <a:latin typeface="Lexend Deca"/>
                <a:ea typeface="Lexend Deca"/>
                <a:cs typeface="Lexend Deca"/>
                <a:sym typeface="Lexend Deca"/>
              </a:rPr>
              <a:t>Clavijo</a:t>
            </a:r>
            <a:r>
              <a:rPr lang="en-US" sz="4300" spc="-243" dirty="0">
                <a:solidFill>
                  <a:schemeClr val="tx2">
                    <a:lumMod val="75000"/>
                  </a:schemeClr>
                </a:solidFill>
                <a:latin typeface="Lexend Deca"/>
                <a:ea typeface="Lexend Deca"/>
                <a:cs typeface="Lexend Deca"/>
                <a:sym typeface="Lexend Deca"/>
              </a:rPr>
              <a:t>_ Principal</a:t>
            </a:r>
          </a:p>
          <a:p>
            <a:pPr algn="ctr">
              <a:lnSpc>
                <a:spcPts val="6440"/>
              </a:lnSpc>
            </a:pPr>
            <a:r>
              <a:rPr lang="en-US" sz="4300" spc="-243" dirty="0" err="1">
                <a:solidFill>
                  <a:schemeClr val="tx2">
                    <a:lumMod val="75000"/>
                  </a:schemeClr>
                </a:solidFill>
                <a:latin typeface="Lexend Deca"/>
                <a:ea typeface="Lexend Deca"/>
                <a:cs typeface="Lexend Deca"/>
                <a:sym typeface="Lexend Deca"/>
              </a:rPr>
              <a:t>Mirelys</a:t>
            </a:r>
            <a:r>
              <a:rPr lang="en-US" sz="4300" spc="-243" dirty="0">
                <a:solidFill>
                  <a:schemeClr val="tx2">
                    <a:lumMod val="75000"/>
                  </a:schemeClr>
                </a:solidFill>
                <a:latin typeface="Lexend Deca"/>
                <a:ea typeface="Lexend Deca"/>
                <a:cs typeface="Lexend Deca"/>
                <a:sym typeface="Lexend Deca"/>
              </a:rPr>
              <a:t> </a:t>
            </a:r>
            <a:r>
              <a:rPr lang="en-US" sz="4300" spc="-243" dirty="0" err="1">
                <a:solidFill>
                  <a:schemeClr val="tx2">
                    <a:lumMod val="75000"/>
                  </a:schemeClr>
                </a:solidFill>
                <a:latin typeface="Lexend Deca"/>
                <a:ea typeface="Lexend Deca"/>
                <a:cs typeface="Lexend Deca"/>
                <a:sym typeface="Lexend Deca"/>
              </a:rPr>
              <a:t>Garcia_Assistant</a:t>
            </a:r>
            <a:r>
              <a:rPr lang="en-US" sz="4300" spc="-243" dirty="0">
                <a:solidFill>
                  <a:schemeClr val="tx2">
                    <a:lumMod val="75000"/>
                  </a:schemeClr>
                </a:solidFill>
                <a:latin typeface="Lexend Deca"/>
                <a:ea typeface="Lexend Deca"/>
                <a:cs typeface="Lexend Deca"/>
                <a:sym typeface="Lexend Deca"/>
              </a:rPr>
              <a:t> Principal</a:t>
            </a:r>
          </a:p>
        </p:txBody>
      </p:sp>
      <p:sp>
        <p:nvSpPr>
          <p:cNvPr id="14" name="Slide Number Placeholder 13">
            <a:extLst>
              <a:ext uri="{FF2B5EF4-FFF2-40B4-BE49-F238E27FC236}">
                <a16:creationId xmlns:a16="http://schemas.microsoft.com/office/drawing/2014/main" id="{79579A1E-61D1-2A9D-372F-2795AC7CF75D}"/>
              </a:ext>
            </a:extLst>
          </p:cNvPr>
          <p:cNvSpPr>
            <a:spLocks noGrp="1"/>
          </p:cNvSpPr>
          <p:nvPr>
            <p:ph type="sldNum" sz="quarter" idx="12"/>
          </p:nvPr>
        </p:nvSpPr>
        <p:spPr/>
        <p:txBody>
          <a:bodyPr/>
          <a:lstStyle/>
          <a:p>
            <a:fld id="{B6F15528-21DE-4FAA-801E-634DDDAF4B2B}"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rot="-10800000">
            <a:off x="15916072" y="0"/>
            <a:ext cx="2371928" cy="2371928"/>
          </a:xfrm>
          <a:custGeom>
            <a:avLst/>
            <a:gdLst/>
            <a:ahLst/>
            <a:cxnLst/>
            <a:rect l="l" t="t" r="r" b="b"/>
            <a:pathLst>
              <a:path w="2371928" h="2371928">
                <a:moveTo>
                  <a:pt x="0" y="0"/>
                </a:moveTo>
                <a:lnTo>
                  <a:pt x="2371928" y="0"/>
                </a:lnTo>
                <a:lnTo>
                  <a:pt x="2371928" y="2371928"/>
                </a:lnTo>
                <a:lnTo>
                  <a:pt x="0" y="2371928"/>
                </a:lnTo>
                <a:lnTo>
                  <a:pt x="0" y="0"/>
                </a:lnTo>
                <a:close/>
              </a:path>
            </a:pathLst>
          </a:custGeom>
          <a:blipFill>
            <a:blip r:embed="rId3" cstate="print">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a:off x="0" y="5622590"/>
            <a:ext cx="5143500" cy="5143500"/>
          </a:xfrm>
          <a:custGeom>
            <a:avLst/>
            <a:gdLst/>
            <a:ahLst/>
            <a:cxnLst/>
            <a:rect l="l" t="t" r="r" b="b"/>
            <a:pathLst>
              <a:path w="5143500" h="5143500">
                <a:moveTo>
                  <a:pt x="0" y="0"/>
                </a:moveTo>
                <a:lnTo>
                  <a:pt x="5143500" y="0"/>
                </a:lnTo>
                <a:lnTo>
                  <a:pt x="5143500" y="5143500"/>
                </a:lnTo>
                <a:lnTo>
                  <a:pt x="0" y="5143500"/>
                </a:lnTo>
                <a:lnTo>
                  <a:pt x="0" y="0"/>
                </a:lnTo>
                <a:close/>
              </a:path>
            </a:pathLst>
          </a:custGeom>
          <a:blipFill>
            <a:blip r:embed="rId5" cstate="print">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TextBox 7"/>
          <p:cNvSpPr txBox="1"/>
          <p:nvPr/>
        </p:nvSpPr>
        <p:spPr>
          <a:xfrm>
            <a:off x="2517310" y="2748915"/>
            <a:ext cx="13253381" cy="1403985"/>
          </a:xfrm>
          <a:prstGeom prst="rect">
            <a:avLst/>
          </a:prstGeom>
        </p:spPr>
        <p:txBody>
          <a:bodyPr lIns="0" tIns="0" rIns="0" bIns="0" rtlCol="0" anchor="t">
            <a:spAutoFit/>
          </a:bodyPr>
          <a:lstStyle/>
          <a:p>
            <a:pPr algn="ctr">
              <a:lnSpc>
                <a:spcPts val="3720"/>
              </a:lnSpc>
            </a:pPr>
            <a:r>
              <a:rPr lang="en-US" sz="3000" spc="-159" dirty="0">
                <a:solidFill>
                  <a:srgbClr val="262262"/>
                </a:solidFill>
                <a:latin typeface="Lexend Deca"/>
                <a:ea typeface="Lexend Deca"/>
                <a:cs typeface="Lexend Deca"/>
                <a:sym typeface="Lexend Deca"/>
              </a:rPr>
              <a:t>What other federal programs are offered at our school?</a:t>
            </a:r>
          </a:p>
          <a:p>
            <a:pPr algn="l">
              <a:lnSpc>
                <a:spcPts val="3720"/>
              </a:lnSpc>
            </a:pPr>
            <a:endParaRPr lang="en-US" sz="3000" spc="-159" dirty="0">
              <a:solidFill>
                <a:srgbClr val="262262"/>
              </a:solidFill>
              <a:latin typeface="Lexend Deca"/>
              <a:ea typeface="Lexend Deca"/>
              <a:cs typeface="Lexend Deca"/>
              <a:sym typeface="Lexend Deca"/>
            </a:endParaRPr>
          </a:p>
          <a:p>
            <a:pPr algn="l">
              <a:lnSpc>
                <a:spcPts val="3720"/>
              </a:lnSpc>
            </a:pPr>
            <a:endParaRPr lang="en-US" sz="3000" spc="-159" dirty="0">
              <a:solidFill>
                <a:srgbClr val="262262"/>
              </a:solidFill>
              <a:latin typeface="Lexend Deca"/>
              <a:ea typeface="Lexend Deca"/>
              <a:cs typeface="Lexend Deca"/>
              <a:sym typeface="Lexend Deca"/>
            </a:endParaRPr>
          </a:p>
        </p:txBody>
      </p:sp>
      <p:sp>
        <p:nvSpPr>
          <p:cNvPr id="8" name="TextBox 8"/>
          <p:cNvSpPr txBox="1"/>
          <p:nvPr/>
        </p:nvSpPr>
        <p:spPr>
          <a:xfrm>
            <a:off x="0" y="955040"/>
            <a:ext cx="18288000" cy="469359"/>
          </a:xfrm>
          <a:prstGeom prst="rect">
            <a:avLst/>
          </a:prstGeom>
        </p:spPr>
        <p:txBody>
          <a:bodyPr lIns="0" tIns="0" rIns="0" bIns="0" rtlCol="0" anchor="t">
            <a:spAutoFit/>
          </a:bodyPr>
          <a:lstStyle/>
          <a:p>
            <a:pPr algn="ctr">
              <a:lnSpc>
                <a:spcPts val="3639"/>
              </a:lnSpc>
            </a:pPr>
            <a:r>
              <a:rPr lang="en-US" sz="3999" b="1" spc="-211" dirty="0">
                <a:solidFill>
                  <a:srgbClr val="262262"/>
                </a:solidFill>
                <a:latin typeface="Lexend Deca"/>
                <a:ea typeface="Lexend Deca"/>
                <a:cs typeface="Lexend Deca"/>
                <a:sym typeface="Lexend Deca"/>
              </a:rPr>
              <a:t>Coordination with Other Federal Programs</a:t>
            </a:r>
          </a:p>
        </p:txBody>
      </p:sp>
      <p:grpSp>
        <p:nvGrpSpPr>
          <p:cNvPr id="10" name="Group 10"/>
          <p:cNvGrpSpPr/>
          <p:nvPr/>
        </p:nvGrpSpPr>
        <p:grpSpPr>
          <a:xfrm>
            <a:off x="6781800" y="4305300"/>
            <a:ext cx="4800600" cy="2209800"/>
            <a:chOff x="0" y="0"/>
            <a:chExt cx="677276" cy="440182"/>
          </a:xfrm>
        </p:grpSpPr>
        <p:sp>
          <p:nvSpPr>
            <p:cNvPr id="11" name="Freeform 11"/>
            <p:cNvSpPr/>
            <p:nvPr/>
          </p:nvSpPr>
          <p:spPr>
            <a:xfrm>
              <a:off x="0" y="0"/>
              <a:ext cx="677276" cy="440182"/>
            </a:xfrm>
            <a:custGeom>
              <a:avLst/>
              <a:gdLst/>
              <a:ahLst/>
              <a:cxnLst/>
              <a:rect l="l" t="t" r="r" b="b"/>
              <a:pathLst>
                <a:path w="677276" h="440182">
                  <a:moveTo>
                    <a:pt x="677276" y="99342"/>
                  </a:moveTo>
                  <a:lnTo>
                    <a:pt x="677276" y="340840"/>
                  </a:lnTo>
                  <a:cubicBezTo>
                    <a:pt x="677276" y="367187"/>
                    <a:pt x="666810" y="392455"/>
                    <a:pt x="648179" y="411085"/>
                  </a:cubicBezTo>
                  <a:cubicBezTo>
                    <a:pt x="629549" y="429716"/>
                    <a:pt x="604281" y="440182"/>
                    <a:pt x="577934" y="440182"/>
                  </a:cubicBezTo>
                  <a:lnTo>
                    <a:pt x="99342" y="440182"/>
                  </a:lnTo>
                  <a:cubicBezTo>
                    <a:pt x="44477" y="440182"/>
                    <a:pt x="0" y="395705"/>
                    <a:pt x="0" y="340840"/>
                  </a:cubicBezTo>
                  <a:lnTo>
                    <a:pt x="0" y="99342"/>
                  </a:lnTo>
                  <a:cubicBezTo>
                    <a:pt x="0" y="72995"/>
                    <a:pt x="10466" y="47727"/>
                    <a:pt x="29097" y="29097"/>
                  </a:cubicBezTo>
                  <a:cubicBezTo>
                    <a:pt x="47727" y="10466"/>
                    <a:pt x="72995" y="0"/>
                    <a:pt x="99342" y="0"/>
                  </a:cubicBezTo>
                  <a:lnTo>
                    <a:pt x="577934" y="0"/>
                  </a:lnTo>
                  <a:cubicBezTo>
                    <a:pt x="604281" y="0"/>
                    <a:pt x="629549" y="10466"/>
                    <a:pt x="648179" y="29097"/>
                  </a:cubicBezTo>
                  <a:cubicBezTo>
                    <a:pt x="666810" y="47727"/>
                    <a:pt x="677276" y="72995"/>
                    <a:pt x="677276" y="99342"/>
                  </a:cubicBezTo>
                  <a:close/>
                </a:path>
              </a:pathLst>
            </a:custGeom>
            <a:solidFill>
              <a:srgbClr val="262262"/>
            </a:solidFill>
          </p:spPr>
          <p:txBody>
            <a:bodyPr/>
            <a:lstStyle/>
            <a:p>
              <a:endParaRPr lang="en-US"/>
            </a:p>
          </p:txBody>
        </p:sp>
        <p:sp>
          <p:nvSpPr>
            <p:cNvPr id="12" name="TextBox 12"/>
            <p:cNvSpPr txBox="1"/>
            <p:nvPr/>
          </p:nvSpPr>
          <p:spPr>
            <a:xfrm>
              <a:off x="0" y="0"/>
              <a:ext cx="677276" cy="440182"/>
            </a:xfrm>
            <a:prstGeom prst="rect">
              <a:avLst/>
            </a:prstGeom>
          </p:spPr>
          <p:txBody>
            <a:bodyPr lIns="50800" tIns="50800" rIns="50800" bIns="50800" rtlCol="0" anchor="ctr"/>
            <a:lstStyle/>
            <a:p>
              <a:pPr algn="ctr">
                <a:lnSpc>
                  <a:spcPts val="3433"/>
                </a:lnSpc>
              </a:pPr>
              <a:r>
                <a:rPr lang="en-US" sz="2861" spc="-151" dirty="0">
                  <a:solidFill>
                    <a:srgbClr val="FFFFFF"/>
                  </a:solidFill>
                  <a:latin typeface="Lexend Deca"/>
                  <a:ea typeface="Lexend Deca"/>
                  <a:cs typeface="Lexend Deca"/>
                  <a:sym typeface="Lexend Deca"/>
                </a:rPr>
                <a:t>Project</a:t>
              </a:r>
            </a:p>
            <a:p>
              <a:pPr algn="ctr">
                <a:lnSpc>
                  <a:spcPts val="3433"/>
                </a:lnSpc>
              </a:pPr>
              <a:r>
                <a:rPr lang="en-US" sz="2861" spc="-151" dirty="0">
                  <a:solidFill>
                    <a:srgbClr val="FFFFFF"/>
                  </a:solidFill>
                  <a:latin typeface="Lexend Deca"/>
                  <a:ea typeface="Lexend Deca"/>
                  <a:cs typeface="Lexend Deca"/>
                  <a:sym typeface="Lexend Deca"/>
                </a:rPr>
                <a:t>UP-START</a:t>
              </a:r>
            </a:p>
          </p:txBody>
        </p:sp>
      </p:grpSp>
      <p:sp>
        <p:nvSpPr>
          <p:cNvPr id="25" name="Freeform 25"/>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7" cstate="print"/>
            <a:stretch>
              <a:fillRect/>
            </a:stretch>
          </a:blipFill>
        </p:spPr>
        <p:txBody>
          <a:bodyPr/>
          <a:lstStyle/>
          <a:p>
            <a:endParaRPr lang="en-US"/>
          </a:p>
        </p:txBody>
      </p:sp>
      <p:sp>
        <p:nvSpPr>
          <p:cNvPr id="30" name="Slide Number Placeholder 29">
            <a:extLst>
              <a:ext uri="{FF2B5EF4-FFF2-40B4-BE49-F238E27FC236}">
                <a16:creationId xmlns:a16="http://schemas.microsoft.com/office/drawing/2014/main" id="{9DCF4A76-4937-967C-4392-CCCAAB5F8A39}"/>
              </a:ext>
            </a:extLst>
          </p:cNvPr>
          <p:cNvSpPr>
            <a:spLocks noGrp="1"/>
          </p:cNvSpPr>
          <p:nvPr>
            <p:ph type="sldNum" sz="quarter" idx="12"/>
          </p:nvPr>
        </p:nvSpPr>
        <p:spPr/>
        <p:txBody>
          <a:bodyPr/>
          <a:lstStyle/>
          <a:p>
            <a:fld id="{B6F15528-21DE-4FAA-801E-634DDDAF4B2B}"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V="1">
            <a:off x="0" y="5747312"/>
            <a:ext cx="4539688" cy="4539688"/>
          </a:xfrm>
          <a:custGeom>
            <a:avLst/>
            <a:gdLst/>
            <a:ahLst/>
            <a:cxnLst/>
            <a:rect l="l" t="t" r="r" b="b"/>
            <a:pathLst>
              <a:path w="4539688" h="4539688">
                <a:moveTo>
                  <a:pt x="0" y="4539688"/>
                </a:moveTo>
                <a:lnTo>
                  <a:pt x="4539688" y="4539688"/>
                </a:lnTo>
                <a:lnTo>
                  <a:pt x="4539688" y="0"/>
                </a:lnTo>
                <a:lnTo>
                  <a:pt x="0" y="0"/>
                </a:lnTo>
                <a:lnTo>
                  <a:pt x="0" y="4539688"/>
                </a:lnTo>
                <a:close/>
              </a:path>
            </a:pathLst>
          </a:custGeom>
          <a:blipFill>
            <a:blip r:embed="rId3" cstate="print">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5" cstate="print"/>
            <a:stretch>
              <a:fillRect/>
            </a:stretch>
          </a:blipFill>
        </p:spPr>
        <p:txBody>
          <a:bodyPr/>
          <a:lstStyle/>
          <a:p>
            <a:endParaRPr lang="en-US"/>
          </a:p>
        </p:txBody>
      </p:sp>
      <p:sp>
        <p:nvSpPr>
          <p:cNvPr id="4" name="TextBox 4"/>
          <p:cNvSpPr txBox="1"/>
          <p:nvPr/>
        </p:nvSpPr>
        <p:spPr>
          <a:xfrm>
            <a:off x="0" y="459948"/>
            <a:ext cx="18288000" cy="512961"/>
          </a:xfrm>
          <a:prstGeom prst="rect">
            <a:avLst/>
          </a:prstGeom>
        </p:spPr>
        <p:txBody>
          <a:bodyPr lIns="0" tIns="0" rIns="0" bIns="0" rtlCol="0" anchor="t">
            <a:spAutoFit/>
          </a:bodyPr>
          <a:lstStyle/>
          <a:p>
            <a:pPr algn="ctr">
              <a:lnSpc>
                <a:spcPts val="3999"/>
              </a:lnSpc>
            </a:pPr>
            <a:r>
              <a:rPr lang="en-US" sz="3999" b="1" spc="-211" dirty="0">
                <a:solidFill>
                  <a:srgbClr val="262262"/>
                </a:solidFill>
                <a:latin typeface="Lexend Deca"/>
                <a:ea typeface="Lexend Deca"/>
                <a:cs typeface="Lexend Deca"/>
                <a:sym typeface="Lexend Deca"/>
              </a:rPr>
              <a:t>Title I District-Level Parent and Family Engagement Plan (PFEP)</a:t>
            </a:r>
          </a:p>
        </p:txBody>
      </p:sp>
      <p:sp>
        <p:nvSpPr>
          <p:cNvPr id="5" name="TextBox 5"/>
          <p:cNvSpPr txBox="1"/>
          <p:nvPr/>
        </p:nvSpPr>
        <p:spPr>
          <a:xfrm>
            <a:off x="1371600" y="1571977"/>
            <a:ext cx="10210800" cy="6758260"/>
          </a:xfrm>
          <a:prstGeom prst="rect">
            <a:avLst/>
          </a:prstGeom>
        </p:spPr>
        <p:txBody>
          <a:bodyPr wrap="square" lIns="0" tIns="0" rIns="0" bIns="0" rtlCol="0" anchor="t">
            <a:spAutoFit/>
          </a:bodyPr>
          <a:lstStyle/>
          <a:p>
            <a:pPr marL="647700" lvl="1" indent="-323850" algn="just">
              <a:lnSpc>
                <a:spcPts val="3120"/>
              </a:lnSpc>
              <a:buFont typeface="Arial"/>
              <a:buChar char="•"/>
            </a:pPr>
            <a:r>
              <a:rPr lang="en-US" sz="3000" spc="-159" dirty="0">
                <a:solidFill>
                  <a:srgbClr val="262262"/>
                </a:solidFill>
                <a:latin typeface="Lexend Deca"/>
                <a:ea typeface="Lexend Deca"/>
                <a:cs typeface="Lexend Deca"/>
                <a:sym typeface="Lexend Deca"/>
              </a:rPr>
              <a:t>The District-Level PFEP is a blueprint of how the District and Title I schools will work together with parents and families to establish expectations for family engagement and explore strategies to improve student academic achievement.</a:t>
            </a:r>
          </a:p>
          <a:p>
            <a:pPr algn="just">
              <a:lnSpc>
                <a:spcPts val="3120"/>
              </a:lnSpc>
            </a:pPr>
            <a:endParaRPr lang="en-US" sz="1200" spc="-159" dirty="0">
              <a:solidFill>
                <a:srgbClr val="262262"/>
              </a:solidFill>
              <a:latin typeface="Lexend Deca"/>
              <a:ea typeface="Lexend Deca"/>
              <a:cs typeface="Lexend Deca"/>
              <a:sym typeface="Lexend Deca"/>
            </a:endParaRPr>
          </a:p>
          <a:p>
            <a:pPr marL="647700" lvl="1" indent="-323850" algn="just">
              <a:lnSpc>
                <a:spcPts val="3120"/>
              </a:lnSpc>
              <a:buFont typeface="Arial"/>
              <a:buChar char="•"/>
            </a:pPr>
            <a:r>
              <a:rPr lang="en-US" sz="3000" spc="-159" dirty="0">
                <a:solidFill>
                  <a:srgbClr val="262262"/>
                </a:solidFill>
                <a:latin typeface="Lexend Deca"/>
                <a:ea typeface="Lexend Deca"/>
                <a:cs typeface="Lexend Deca"/>
                <a:sym typeface="Lexend Deca"/>
              </a:rPr>
              <a:t>The District-Level PFEP describes how the District will:</a:t>
            </a:r>
          </a:p>
          <a:p>
            <a:pPr marL="1295400" lvl="2" indent="-431800" algn="just">
              <a:lnSpc>
                <a:spcPts val="3120"/>
              </a:lnSpc>
              <a:buFont typeface="Arial"/>
              <a:buChar char="⚬"/>
            </a:pPr>
            <a:r>
              <a:rPr lang="en-US" sz="3000" spc="-159" dirty="0">
                <a:solidFill>
                  <a:srgbClr val="262262"/>
                </a:solidFill>
                <a:latin typeface="Lexend Deca"/>
                <a:ea typeface="Lexend Deca"/>
                <a:cs typeface="Lexend Deca"/>
                <a:sym typeface="Lexend Deca"/>
              </a:rPr>
              <a:t>Provide coordination, technical assistance, and other support necessary to assist schools in planning and implementing effective parent and family engagement activities.</a:t>
            </a:r>
          </a:p>
          <a:p>
            <a:pPr algn="just">
              <a:lnSpc>
                <a:spcPts val="3120"/>
              </a:lnSpc>
            </a:pPr>
            <a:endParaRPr lang="en-US" sz="3000" spc="-159" dirty="0">
              <a:solidFill>
                <a:srgbClr val="262262"/>
              </a:solidFill>
              <a:latin typeface="Lexend Deca"/>
              <a:ea typeface="Lexend Deca"/>
              <a:cs typeface="Lexend Deca"/>
              <a:sym typeface="Lexend Deca"/>
            </a:endParaRPr>
          </a:p>
          <a:p>
            <a:pPr marL="1295400" lvl="2" indent="-431800" algn="just">
              <a:lnSpc>
                <a:spcPts val="3120"/>
              </a:lnSpc>
              <a:buFont typeface="Arial"/>
              <a:buChar char="⚬"/>
            </a:pPr>
            <a:r>
              <a:rPr lang="en-US" sz="3000" spc="-159" dirty="0">
                <a:solidFill>
                  <a:srgbClr val="262262"/>
                </a:solidFill>
                <a:latin typeface="Lexend Deca"/>
                <a:ea typeface="Lexend Deca"/>
                <a:cs typeface="Lexend Deca"/>
                <a:sym typeface="Lexend Deca"/>
              </a:rPr>
              <a:t>Conduct, with meaningful involvement of parents and families, an annual evaluation of the content and effectiveness of the Parent and Family Engagement Plan towards improving the academic quality of all schools implementing the Title I Schoolwide Program.</a:t>
            </a:r>
          </a:p>
        </p:txBody>
      </p:sp>
      <p:sp>
        <p:nvSpPr>
          <p:cNvPr id="10" name="Slide Number Placeholder 9">
            <a:extLst>
              <a:ext uri="{FF2B5EF4-FFF2-40B4-BE49-F238E27FC236}">
                <a16:creationId xmlns:a16="http://schemas.microsoft.com/office/drawing/2014/main" id="{EF447F5E-F138-3567-7251-14C18BE323F1}"/>
              </a:ext>
            </a:extLst>
          </p:cNvPr>
          <p:cNvSpPr>
            <a:spLocks noGrp="1"/>
          </p:cNvSpPr>
          <p:nvPr>
            <p:ph type="sldNum" sz="quarter" idx="12"/>
          </p:nvPr>
        </p:nvSpPr>
        <p:spPr/>
        <p:txBody>
          <a:bodyPr/>
          <a:lstStyle/>
          <a:p>
            <a:fld id="{B6F15528-21DE-4FAA-801E-634DDDAF4B2B}" type="slidenum">
              <a:rPr lang="en-US" smtClean="0"/>
              <a:pPr/>
              <a:t>11</a:t>
            </a:fld>
            <a:endParaRPr lang="en-US" dirty="0"/>
          </a:p>
        </p:txBody>
      </p:sp>
      <p:pic>
        <p:nvPicPr>
          <p:cNvPr id="7" name="Picture 6">
            <a:extLst>
              <a:ext uri="{FF2B5EF4-FFF2-40B4-BE49-F238E27FC236}">
                <a16:creationId xmlns:a16="http://schemas.microsoft.com/office/drawing/2014/main" id="{C55C4CEE-F455-91AD-5D12-C99B2A56236E}"/>
              </a:ext>
            </a:extLst>
          </p:cNvPr>
          <p:cNvPicPr>
            <a:picLocks noChangeAspect="1"/>
          </p:cNvPicPr>
          <p:nvPr/>
        </p:nvPicPr>
        <p:blipFill>
          <a:blip r:embed="rId6" cstate="print"/>
          <a:srcRect b="15983"/>
          <a:stretch>
            <a:fillRect/>
          </a:stretch>
        </p:blipFill>
        <p:spPr>
          <a:xfrm>
            <a:off x="12496800" y="1571977"/>
            <a:ext cx="4981605" cy="5781323"/>
          </a:xfrm>
          <a:prstGeom prst="rect">
            <a:avLst/>
          </a:prstGeom>
          <a:ln w="31750">
            <a:solidFill>
              <a:schemeClr val="accent1"/>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V="1">
            <a:off x="0" y="5747312"/>
            <a:ext cx="4539688" cy="4539688"/>
          </a:xfrm>
          <a:custGeom>
            <a:avLst/>
            <a:gdLst/>
            <a:ahLst/>
            <a:cxnLst/>
            <a:rect l="l" t="t" r="r" b="b"/>
            <a:pathLst>
              <a:path w="4539688" h="4539688">
                <a:moveTo>
                  <a:pt x="0" y="4539688"/>
                </a:moveTo>
                <a:lnTo>
                  <a:pt x="4539688" y="4539688"/>
                </a:lnTo>
                <a:lnTo>
                  <a:pt x="4539688" y="0"/>
                </a:lnTo>
                <a:lnTo>
                  <a:pt x="0" y="0"/>
                </a:lnTo>
                <a:lnTo>
                  <a:pt x="0" y="4539688"/>
                </a:lnTo>
                <a:close/>
              </a:path>
            </a:pathLst>
          </a:custGeom>
          <a:blipFill>
            <a:blip r:embed="rId3" cstate="print">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5" cstate="print"/>
            <a:stretch>
              <a:fillRect/>
            </a:stretch>
          </a:blipFill>
        </p:spPr>
        <p:txBody>
          <a:bodyPr/>
          <a:lstStyle/>
          <a:p>
            <a:endParaRPr lang="en-US"/>
          </a:p>
        </p:txBody>
      </p:sp>
      <p:sp>
        <p:nvSpPr>
          <p:cNvPr id="4" name="Freeform 4"/>
          <p:cNvSpPr/>
          <p:nvPr/>
        </p:nvSpPr>
        <p:spPr>
          <a:xfrm>
            <a:off x="5181600" y="8017156"/>
            <a:ext cx="9195700" cy="1701223"/>
          </a:xfrm>
          <a:custGeom>
            <a:avLst/>
            <a:gdLst/>
            <a:ahLst/>
            <a:cxnLst/>
            <a:rect l="l" t="t" r="r" b="b"/>
            <a:pathLst>
              <a:path w="11301259" h="2443897">
                <a:moveTo>
                  <a:pt x="0" y="0"/>
                </a:moveTo>
                <a:lnTo>
                  <a:pt x="11301259" y="0"/>
                </a:lnTo>
                <a:lnTo>
                  <a:pt x="11301259" y="2443897"/>
                </a:lnTo>
                <a:lnTo>
                  <a:pt x="0" y="2443897"/>
                </a:lnTo>
                <a:lnTo>
                  <a:pt x="0" y="0"/>
                </a:lnTo>
                <a:close/>
              </a:path>
            </a:pathLst>
          </a:custGeom>
          <a:blipFill>
            <a:blip r:embed="rId6" cstate="print"/>
            <a:stretch>
              <a:fillRect/>
            </a:stretch>
          </a:blipFill>
          <a:ln w="19050" cap="sq">
            <a:solidFill>
              <a:srgbClr val="0070C0"/>
            </a:solidFill>
            <a:prstDash val="solid"/>
            <a:miter/>
          </a:ln>
        </p:spPr>
        <p:txBody>
          <a:bodyPr/>
          <a:lstStyle/>
          <a:p>
            <a:endParaRPr lang="en-US"/>
          </a:p>
        </p:txBody>
      </p:sp>
      <p:sp>
        <p:nvSpPr>
          <p:cNvPr id="5" name="TextBox 5"/>
          <p:cNvSpPr txBox="1"/>
          <p:nvPr/>
        </p:nvSpPr>
        <p:spPr>
          <a:xfrm>
            <a:off x="0" y="711200"/>
            <a:ext cx="18288000" cy="512961"/>
          </a:xfrm>
          <a:prstGeom prst="rect">
            <a:avLst/>
          </a:prstGeom>
        </p:spPr>
        <p:txBody>
          <a:bodyPr lIns="0" tIns="0" rIns="0" bIns="0" rtlCol="0" anchor="t">
            <a:spAutoFit/>
          </a:bodyPr>
          <a:lstStyle/>
          <a:p>
            <a:pPr algn="ctr">
              <a:lnSpc>
                <a:spcPts val="3999"/>
              </a:lnSpc>
            </a:pPr>
            <a:r>
              <a:rPr lang="en-US" sz="3999" b="1" spc="-211" dirty="0">
                <a:solidFill>
                  <a:srgbClr val="262262"/>
                </a:solidFill>
                <a:latin typeface="Lexend Deca"/>
                <a:ea typeface="Lexend Deca"/>
                <a:cs typeface="Lexend Deca"/>
                <a:sym typeface="Lexend Deca"/>
              </a:rPr>
              <a:t>Title I School-Level Parent and Family Engagement Plan (PFEP)</a:t>
            </a:r>
          </a:p>
        </p:txBody>
      </p:sp>
      <p:sp>
        <p:nvSpPr>
          <p:cNvPr id="6" name="TextBox 6"/>
          <p:cNvSpPr txBox="1"/>
          <p:nvPr/>
        </p:nvSpPr>
        <p:spPr>
          <a:xfrm>
            <a:off x="1143000" y="2356120"/>
            <a:ext cx="11405500" cy="3975447"/>
          </a:xfrm>
          <a:prstGeom prst="rect">
            <a:avLst/>
          </a:prstGeom>
        </p:spPr>
        <p:txBody>
          <a:bodyPr wrap="square" lIns="0" tIns="0" rIns="0" bIns="0" rtlCol="0" anchor="t">
            <a:spAutoFit/>
          </a:bodyPr>
          <a:lstStyle/>
          <a:p>
            <a:pPr marL="647700" lvl="1" indent="-323850" algn="just">
              <a:lnSpc>
                <a:spcPts val="3120"/>
              </a:lnSpc>
              <a:buFont typeface="Arial"/>
              <a:buChar char="•"/>
            </a:pPr>
            <a:r>
              <a:rPr lang="en-US" sz="3000" spc="-159" dirty="0">
                <a:solidFill>
                  <a:srgbClr val="262262"/>
                </a:solidFill>
                <a:latin typeface="Lexend Deca"/>
                <a:ea typeface="Lexend Deca"/>
                <a:cs typeface="Lexend Deca"/>
                <a:sym typeface="Lexend Deca"/>
              </a:rPr>
              <a:t>The Title I School-Level PFEP is a blueprint of how </a:t>
            </a:r>
            <a:r>
              <a:rPr lang="en-US" sz="3000" b="1" spc="-159" dirty="0">
                <a:solidFill>
                  <a:srgbClr val="262262"/>
                </a:solidFill>
                <a:latin typeface="Lexend Deca"/>
                <a:ea typeface="Lexend Deca"/>
                <a:cs typeface="Lexend Deca"/>
                <a:sym typeface="Lexend Deca"/>
              </a:rPr>
              <a:t>Lincoln- Marti Charter Schools Hialeah </a:t>
            </a:r>
            <a:r>
              <a:rPr lang="en-US" sz="3000" spc="-159" dirty="0">
                <a:solidFill>
                  <a:srgbClr val="262262"/>
                </a:solidFill>
                <a:latin typeface="Lexend Deca"/>
                <a:ea typeface="Lexend Deca"/>
                <a:cs typeface="Lexend Deca"/>
                <a:sym typeface="Lexend Deca"/>
              </a:rPr>
              <a:t>will work together with parents, family members, and the community to establish expectations for family engagement and to explore strategies to improve student academic achievement. </a:t>
            </a:r>
          </a:p>
          <a:p>
            <a:pPr marL="323850" lvl="1" algn="just">
              <a:lnSpc>
                <a:spcPts val="3120"/>
              </a:lnSpc>
            </a:pPr>
            <a:endParaRPr lang="en-US" sz="3000" spc="-159" dirty="0">
              <a:solidFill>
                <a:srgbClr val="262262"/>
              </a:solidFill>
              <a:latin typeface="Lexend Deca"/>
              <a:ea typeface="Lexend Deca"/>
              <a:cs typeface="Lexend Deca"/>
              <a:sym typeface="Lexend Deca"/>
            </a:endParaRPr>
          </a:p>
          <a:p>
            <a:pPr marL="647700" lvl="1" indent="-323850" algn="just">
              <a:lnSpc>
                <a:spcPts val="3120"/>
              </a:lnSpc>
              <a:buFont typeface="Arial"/>
              <a:buChar char="•"/>
            </a:pPr>
            <a:r>
              <a:rPr lang="en-US" sz="3000" spc="-159" dirty="0">
                <a:solidFill>
                  <a:srgbClr val="262262"/>
                </a:solidFill>
                <a:latin typeface="Lexend Deca"/>
                <a:ea typeface="Lexend Deca"/>
                <a:cs typeface="Lexend Deca"/>
                <a:sym typeface="Lexend Deca"/>
              </a:rPr>
              <a:t>The 2025-2026 Title I PEEP will be made available to all parents in the Parent Center/Area, Main Office and School website.</a:t>
            </a:r>
          </a:p>
          <a:p>
            <a:pPr algn="just">
              <a:lnSpc>
                <a:spcPts val="3120"/>
              </a:lnSpc>
            </a:pPr>
            <a:endParaRPr lang="en-US" sz="3000" spc="-159" dirty="0">
              <a:solidFill>
                <a:srgbClr val="262262"/>
              </a:solidFill>
              <a:latin typeface="Lexend Deca"/>
              <a:ea typeface="Lexend Deca"/>
              <a:cs typeface="Lexend Deca"/>
              <a:sym typeface="Lexend Deca"/>
            </a:endParaRPr>
          </a:p>
          <a:p>
            <a:pPr algn="just">
              <a:lnSpc>
                <a:spcPts val="3120"/>
              </a:lnSpc>
            </a:pPr>
            <a:endParaRPr lang="en-US" sz="3000" spc="-159" dirty="0">
              <a:solidFill>
                <a:srgbClr val="262262"/>
              </a:solidFill>
              <a:latin typeface="Lexend Deca"/>
              <a:ea typeface="Lexend Deca"/>
              <a:cs typeface="Lexend Deca"/>
              <a:sym typeface="Lexend Deca"/>
            </a:endParaRPr>
          </a:p>
        </p:txBody>
      </p:sp>
      <p:sp>
        <p:nvSpPr>
          <p:cNvPr id="11" name="Slide Number Placeholder 10">
            <a:extLst>
              <a:ext uri="{FF2B5EF4-FFF2-40B4-BE49-F238E27FC236}">
                <a16:creationId xmlns:a16="http://schemas.microsoft.com/office/drawing/2014/main" id="{DEC93793-3DD6-FAC6-977D-08885B1DEA6D}"/>
              </a:ext>
            </a:extLst>
          </p:cNvPr>
          <p:cNvSpPr>
            <a:spLocks noGrp="1"/>
          </p:cNvSpPr>
          <p:nvPr>
            <p:ph type="sldNum" sz="quarter" idx="12"/>
          </p:nvPr>
        </p:nvSpPr>
        <p:spPr/>
        <p:txBody>
          <a:bodyPr/>
          <a:lstStyle/>
          <a:p>
            <a:fld id="{B6F15528-21DE-4FAA-801E-634DDDAF4B2B}" type="slidenum">
              <a:rPr lang="en-US" smtClean="0"/>
              <a:pPr/>
              <a:t>12</a:t>
            </a:fld>
            <a:endParaRPr lang="en-US" dirty="0"/>
          </a:p>
        </p:txBody>
      </p:sp>
      <p:pic>
        <p:nvPicPr>
          <p:cNvPr id="8" name="Picture 7">
            <a:extLst>
              <a:ext uri="{FF2B5EF4-FFF2-40B4-BE49-F238E27FC236}">
                <a16:creationId xmlns:a16="http://schemas.microsoft.com/office/drawing/2014/main" id="{E3669415-004C-CA51-4A2C-CCF6512B21C9}"/>
              </a:ext>
            </a:extLst>
          </p:cNvPr>
          <p:cNvPicPr>
            <a:picLocks noChangeAspect="1"/>
          </p:cNvPicPr>
          <p:nvPr/>
        </p:nvPicPr>
        <p:blipFill>
          <a:blip r:embed="rId7" cstate="print"/>
          <a:stretch>
            <a:fillRect/>
          </a:stretch>
        </p:blipFill>
        <p:spPr>
          <a:xfrm>
            <a:off x="13335000" y="2089701"/>
            <a:ext cx="4437720" cy="5434500"/>
          </a:xfrm>
          <a:prstGeom prst="rect">
            <a:avLst/>
          </a:prstGeom>
          <a:ln w="38100">
            <a:solidFill>
              <a:srgbClr val="0070C0"/>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V="1">
            <a:off x="0" y="5747312"/>
            <a:ext cx="4539688" cy="4539688"/>
          </a:xfrm>
          <a:custGeom>
            <a:avLst/>
            <a:gdLst/>
            <a:ahLst/>
            <a:cxnLst/>
            <a:rect l="l" t="t" r="r" b="b"/>
            <a:pathLst>
              <a:path w="4539688" h="4539688">
                <a:moveTo>
                  <a:pt x="0" y="4539688"/>
                </a:moveTo>
                <a:lnTo>
                  <a:pt x="4539688" y="4539688"/>
                </a:lnTo>
                <a:lnTo>
                  <a:pt x="4539688" y="0"/>
                </a:lnTo>
                <a:lnTo>
                  <a:pt x="0" y="0"/>
                </a:lnTo>
                <a:lnTo>
                  <a:pt x="0" y="4539688"/>
                </a:lnTo>
                <a:close/>
              </a:path>
            </a:pathLst>
          </a:custGeom>
          <a:blipFill>
            <a:blip r:embed="rId3" cstate="print">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5" cstate="print"/>
            <a:stretch>
              <a:fillRect/>
            </a:stretch>
          </a:blipFill>
        </p:spPr>
        <p:txBody>
          <a:bodyPr/>
          <a:lstStyle/>
          <a:p>
            <a:endParaRPr lang="en-US"/>
          </a:p>
        </p:txBody>
      </p:sp>
      <p:sp>
        <p:nvSpPr>
          <p:cNvPr id="4" name="TextBox 4"/>
          <p:cNvSpPr txBox="1"/>
          <p:nvPr/>
        </p:nvSpPr>
        <p:spPr>
          <a:xfrm>
            <a:off x="0" y="852140"/>
            <a:ext cx="18288000" cy="1035050"/>
          </a:xfrm>
          <a:prstGeom prst="rect">
            <a:avLst/>
          </a:prstGeom>
        </p:spPr>
        <p:txBody>
          <a:bodyPr lIns="0" tIns="0" rIns="0" bIns="0" rtlCol="0" anchor="t">
            <a:spAutoFit/>
          </a:bodyPr>
          <a:lstStyle/>
          <a:p>
            <a:pPr algn="ctr">
              <a:lnSpc>
                <a:spcPts val="3999"/>
              </a:lnSpc>
            </a:pPr>
            <a:r>
              <a:rPr lang="en-US" sz="3999" b="1" spc="-211" dirty="0">
                <a:solidFill>
                  <a:srgbClr val="262262"/>
                </a:solidFill>
                <a:latin typeface="Lexend Deca"/>
                <a:ea typeface="Lexend Deca"/>
                <a:cs typeface="Lexend Deca"/>
                <a:sym typeface="Lexend Deca"/>
              </a:rPr>
              <a:t>Title I School-Level Parent and </a:t>
            </a:r>
          </a:p>
          <a:p>
            <a:pPr algn="ctr">
              <a:lnSpc>
                <a:spcPts val="3999"/>
              </a:lnSpc>
            </a:pPr>
            <a:r>
              <a:rPr lang="en-US" sz="3999" b="1" spc="-211" dirty="0">
                <a:solidFill>
                  <a:srgbClr val="262262"/>
                </a:solidFill>
                <a:latin typeface="Lexend Deca"/>
                <a:ea typeface="Lexend Deca"/>
                <a:cs typeface="Lexend Deca"/>
                <a:sym typeface="Lexend Deca"/>
              </a:rPr>
              <a:t>Family Engagement Plan (PFEP) (Cont’d.)</a:t>
            </a:r>
          </a:p>
        </p:txBody>
      </p:sp>
      <p:sp>
        <p:nvSpPr>
          <p:cNvPr id="5" name="TextBox 5"/>
          <p:cNvSpPr txBox="1"/>
          <p:nvPr/>
        </p:nvSpPr>
        <p:spPr>
          <a:xfrm>
            <a:off x="1167500" y="2642173"/>
            <a:ext cx="16091800" cy="6360716"/>
          </a:xfrm>
          <a:prstGeom prst="rect">
            <a:avLst/>
          </a:prstGeom>
        </p:spPr>
        <p:txBody>
          <a:bodyPr lIns="0" tIns="0" rIns="0" bIns="0" rtlCol="0" anchor="t">
            <a:spAutoFit/>
          </a:bodyPr>
          <a:lstStyle/>
          <a:p>
            <a:pPr marL="647700" lvl="1" indent="-323850" algn="just">
              <a:lnSpc>
                <a:spcPts val="3120"/>
              </a:lnSpc>
              <a:buFont typeface="Arial"/>
              <a:buChar char="•"/>
            </a:pPr>
            <a:r>
              <a:rPr lang="en-US" sz="3000" spc="-159" dirty="0">
                <a:solidFill>
                  <a:srgbClr val="262262"/>
                </a:solidFill>
                <a:latin typeface="Lexend Deca"/>
                <a:ea typeface="Lexend Deca"/>
                <a:cs typeface="Lexend Deca"/>
                <a:sym typeface="Lexend Deca"/>
              </a:rPr>
              <a:t>Our Title I School-Level PFEP describes how our school will:</a:t>
            </a:r>
          </a:p>
          <a:p>
            <a:pPr algn="just">
              <a:lnSpc>
                <a:spcPts val="3120"/>
              </a:lnSpc>
            </a:pPr>
            <a:endParaRPr lang="en-US" sz="3000" spc="-159" dirty="0">
              <a:solidFill>
                <a:srgbClr val="262262"/>
              </a:solidFill>
              <a:latin typeface="Lexend Deca"/>
              <a:ea typeface="Lexend Deca"/>
              <a:cs typeface="Lexend Deca"/>
              <a:sym typeface="Lexend Deca"/>
            </a:endParaRPr>
          </a:p>
          <a:p>
            <a:pPr marL="1295400" lvl="2" indent="-431800" algn="just">
              <a:lnSpc>
                <a:spcPts val="3120"/>
              </a:lnSpc>
              <a:buFont typeface="Arial"/>
              <a:buChar char="⚬"/>
            </a:pPr>
            <a:r>
              <a:rPr lang="en-US" sz="3000" spc="-159" dirty="0">
                <a:solidFill>
                  <a:srgbClr val="262262"/>
                </a:solidFill>
                <a:latin typeface="Lexend Deca"/>
                <a:ea typeface="Lexend Deca"/>
                <a:cs typeface="Lexend Deca"/>
                <a:sym typeface="Lexend Deca"/>
              </a:rPr>
              <a:t>Convene an annual meeting to inform parents and family members of their rights to be involved in the Title I Schoolwide Program; </a:t>
            </a:r>
            <a:r>
              <a:rPr lang="en-US" sz="3200" b="1" dirty="0">
                <a:solidFill>
                  <a:schemeClr val="tx2">
                    <a:lumMod val="75000"/>
                  </a:schemeClr>
                </a:solidFill>
                <a:latin typeface="Arial" pitchFamily="34" charset="0"/>
                <a:cs typeface="Arial" pitchFamily="34" charset="0"/>
              </a:rPr>
              <a:t>Participate in parent/teacher conferences; Invite family members to visit classrooms during designated times to observe a typical day in the school life of their child; Extracurricular Activities; Tutoring Programs; Especial Events; Family- Teachers Workshops.</a:t>
            </a:r>
            <a:endParaRPr lang="en-US" sz="3000" spc="-159" dirty="0">
              <a:solidFill>
                <a:schemeClr val="tx2">
                  <a:lumMod val="75000"/>
                </a:schemeClr>
              </a:solidFill>
              <a:latin typeface="Lexend Deca"/>
              <a:ea typeface="Lexend Deca"/>
              <a:cs typeface="Lexend Deca"/>
              <a:sym typeface="Lexend Deca"/>
            </a:endParaRPr>
          </a:p>
          <a:p>
            <a:pPr marL="863600" lvl="2" algn="ctr">
              <a:lnSpc>
                <a:spcPts val="3120"/>
              </a:lnSpc>
            </a:pPr>
            <a:r>
              <a:rPr lang="en-US" sz="3000" spc="-159" dirty="0">
                <a:solidFill>
                  <a:schemeClr val="tx2">
                    <a:lumMod val="75000"/>
                  </a:schemeClr>
                </a:solidFill>
                <a:latin typeface="Lexend Deca"/>
                <a:ea typeface="Lexend Deca"/>
                <a:cs typeface="Lexend Deca"/>
                <a:sym typeface="Lexend Deca"/>
              </a:rPr>
              <a:t>     </a:t>
            </a:r>
          </a:p>
          <a:p>
            <a:pPr marL="1295400" lvl="2" indent="-431800" algn="just">
              <a:lnSpc>
                <a:spcPts val="3120"/>
              </a:lnSpc>
              <a:buFont typeface="Arial"/>
              <a:buChar char="⚬"/>
            </a:pPr>
            <a:r>
              <a:rPr lang="en-US" sz="3000" spc="-159" dirty="0">
                <a:solidFill>
                  <a:srgbClr val="262262"/>
                </a:solidFill>
                <a:latin typeface="Lexend Deca"/>
                <a:ea typeface="Lexend Deca"/>
                <a:cs typeface="Lexend Deca"/>
                <a:sym typeface="Lexend Deca"/>
              </a:rPr>
              <a:t>Offer meetings at flexible times to maximize participation;</a:t>
            </a:r>
          </a:p>
          <a:p>
            <a:pPr algn="just">
              <a:lnSpc>
                <a:spcPts val="3120"/>
              </a:lnSpc>
            </a:pPr>
            <a:endParaRPr lang="en-US" sz="3000" spc="-159" dirty="0">
              <a:solidFill>
                <a:srgbClr val="F50808"/>
              </a:solidFill>
              <a:latin typeface="Lexend Deca"/>
              <a:ea typeface="Lexend Deca"/>
              <a:cs typeface="Lexend Deca"/>
              <a:sym typeface="Lexend Deca"/>
            </a:endParaRPr>
          </a:p>
          <a:p>
            <a:pPr marL="1295400" lvl="2" indent="-431800" algn="just">
              <a:lnSpc>
                <a:spcPts val="3120"/>
              </a:lnSpc>
              <a:buFont typeface="Arial"/>
              <a:buChar char="⚬"/>
            </a:pPr>
            <a:r>
              <a:rPr lang="en-US" sz="3000" spc="-159" dirty="0">
                <a:solidFill>
                  <a:srgbClr val="262262"/>
                </a:solidFill>
                <a:latin typeface="Lexend Deca"/>
                <a:ea typeface="Lexend Deca"/>
                <a:cs typeface="Lexend Deca"/>
                <a:sym typeface="Lexend Deca"/>
              </a:rPr>
              <a:t>Provide parents and family members with timely information about Title I programs; </a:t>
            </a:r>
          </a:p>
          <a:p>
            <a:pPr marL="1295400" lvl="2" indent="-431800" algn="just">
              <a:lnSpc>
                <a:spcPts val="3120"/>
              </a:lnSpc>
            </a:pPr>
            <a:r>
              <a:rPr lang="en-US" altLang="en-US" sz="3000" spc="-159" dirty="0">
                <a:solidFill>
                  <a:srgbClr val="262262"/>
                </a:solidFill>
                <a:latin typeface="Lexend Deca"/>
                <a:ea typeface="Arial" charset="0"/>
                <a:cs typeface="Lexend Deca"/>
                <a:sym typeface="Lexend Deca"/>
              </a:rPr>
              <a:t>    </a:t>
            </a:r>
            <a:r>
              <a:rPr lang="en-US" altLang="en-US" sz="3200" b="1" dirty="0">
                <a:solidFill>
                  <a:schemeClr val="tx2">
                    <a:lumMod val="75000"/>
                  </a:schemeClr>
                </a:solidFill>
                <a:latin typeface="Arial" charset="0"/>
                <a:ea typeface="Arial" charset="0"/>
                <a:cs typeface="Arial" charset="0"/>
              </a:rPr>
              <a:t>The parents will be contacted via flyers, black board connect messages, school website, Apps, and Letters.</a:t>
            </a:r>
            <a:endParaRPr lang="en-US" sz="3000" spc="-159" dirty="0">
              <a:solidFill>
                <a:schemeClr val="tx2">
                  <a:lumMod val="75000"/>
                </a:schemeClr>
              </a:solidFill>
              <a:latin typeface="Lexend Deca"/>
              <a:ea typeface="Lexend Deca"/>
              <a:cs typeface="Lexend Deca"/>
              <a:sym typeface="Lexend Deca"/>
            </a:endParaRPr>
          </a:p>
          <a:p>
            <a:pPr marL="863600" lvl="2" algn="ctr">
              <a:lnSpc>
                <a:spcPts val="3120"/>
              </a:lnSpc>
            </a:pPr>
            <a:endParaRPr lang="en-US" sz="3000" spc="-159" dirty="0">
              <a:solidFill>
                <a:srgbClr val="F50808"/>
              </a:solidFill>
              <a:latin typeface="Lexend Deca"/>
              <a:ea typeface="Lexend Deca"/>
              <a:cs typeface="Lexend Deca"/>
              <a:sym typeface="Lexend Deca"/>
            </a:endParaRPr>
          </a:p>
          <a:p>
            <a:pPr algn="just">
              <a:lnSpc>
                <a:spcPts val="3120"/>
              </a:lnSpc>
            </a:pPr>
            <a:endParaRPr lang="en-US" sz="3000" spc="-159" dirty="0">
              <a:solidFill>
                <a:srgbClr val="F50808"/>
              </a:solidFill>
              <a:latin typeface="Lexend Deca"/>
              <a:ea typeface="Lexend Deca"/>
              <a:cs typeface="Lexend Deca"/>
              <a:sym typeface="Lexend Deca"/>
            </a:endParaRPr>
          </a:p>
        </p:txBody>
      </p:sp>
      <p:sp>
        <p:nvSpPr>
          <p:cNvPr id="10" name="Slide Number Placeholder 9">
            <a:extLst>
              <a:ext uri="{FF2B5EF4-FFF2-40B4-BE49-F238E27FC236}">
                <a16:creationId xmlns:a16="http://schemas.microsoft.com/office/drawing/2014/main" id="{E5E3B582-6190-CCA0-C374-B80CACC5ADEF}"/>
              </a:ext>
            </a:extLst>
          </p:cNvPr>
          <p:cNvSpPr>
            <a:spLocks noGrp="1"/>
          </p:cNvSpPr>
          <p:nvPr>
            <p:ph type="sldNum" sz="quarter" idx="12"/>
          </p:nvPr>
        </p:nvSpPr>
        <p:spPr/>
        <p:txBody>
          <a:bodyPr/>
          <a:lstStyle/>
          <a:p>
            <a:fld id="{B6F15528-21DE-4FAA-801E-634DDDAF4B2B}"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V="1">
            <a:off x="0" y="5747312"/>
            <a:ext cx="4539688" cy="4539688"/>
          </a:xfrm>
          <a:custGeom>
            <a:avLst/>
            <a:gdLst/>
            <a:ahLst/>
            <a:cxnLst/>
            <a:rect l="l" t="t" r="r" b="b"/>
            <a:pathLst>
              <a:path w="4539688" h="4539688">
                <a:moveTo>
                  <a:pt x="0" y="4539688"/>
                </a:moveTo>
                <a:lnTo>
                  <a:pt x="4539688" y="4539688"/>
                </a:lnTo>
                <a:lnTo>
                  <a:pt x="4539688" y="0"/>
                </a:lnTo>
                <a:lnTo>
                  <a:pt x="0" y="0"/>
                </a:lnTo>
                <a:lnTo>
                  <a:pt x="0" y="4539688"/>
                </a:lnTo>
                <a:close/>
              </a:path>
            </a:pathLst>
          </a:custGeom>
          <a:blipFill>
            <a:blip r:embed="rId3" cstate="print">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5" cstate="print"/>
            <a:stretch>
              <a:fillRect/>
            </a:stretch>
          </a:blipFill>
        </p:spPr>
        <p:txBody>
          <a:bodyPr/>
          <a:lstStyle/>
          <a:p>
            <a:endParaRPr lang="en-US"/>
          </a:p>
        </p:txBody>
      </p:sp>
      <p:sp>
        <p:nvSpPr>
          <p:cNvPr id="4" name="TextBox 4"/>
          <p:cNvSpPr txBox="1"/>
          <p:nvPr/>
        </p:nvSpPr>
        <p:spPr>
          <a:xfrm>
            <a:off x="0" y="692150"/>
            <a:ext cx="18288000" cy="1035050"/>
          </a:xfrm>
          <a:prstGeom prst="rect">
            <a:avLst/>
          </a:prstGeom>
        </p:spPr>
        <p:txBody>
          <a:bodyPr lIns="0" tIns="0" rIns="0" bIns="0" rtlCol="0" anchor="t">
            <a:spAutoFit/>
          </a:bodyPr>
          <a:lstStyle/>
          <a:p>
            <a:pPr algn="ctr">
              <a:lnSpc>
                <a:spcPts val="3999"/>
              </a:lnSpc>
            </a:pPr>
            <a:r>
              <a:rPr lang="en-US" sz="3999" b="1" spc="-211" dirty="0">
                <a:solidFill>
                  <a:srgbClr val="262262"/>
                </a:solidFill>
                <a:latin typeface="Lexend Deca"/>
                <a:ea typeface="Lexend Deca"/>
                <a:cs typeface="Lexend Deca"/>
                <a:sym typeface="Lexend Deca"/>
              </a:rPr>
              <a:t>Title I School-Level Parent and </a:t>
            </a:r>
          </a:p>
          <a:p>
            <a:pPr algn="ctr">
              <a:lnSpc>
                <a:spcPts val="3999"/>
              </a:lnSpc>
            </a:pPr>
            <a:r>
              <a:rPr lang="en-US" sz="3999" b="1" spc="-211" dirty="0">
                <a:solidFill>
                  <a:srgbClr val="262262"/>
                </a:solidFill>
                <a:latin typeface="Lexend Deca"/>
                <a:ea typeface="Lexend Deca"/>
                <a:cs typeface="Lexend Deca"/>
                <a:sym typeface="Lexend Deca"/>
              </a:rPr>
              <a:t>Family Engagement Plan (PFEP) (Cont’d.)</a:t>
            </a:r>
          </a:p>
        </p:txBody>
      </p:sp>
      <p:sp>
        <p:nvSpPr>
          <p:cNvPr id="5" name="TextBox 5"/>
          <p:cNvSpPr txBox="1"/>
          <p:nvPr/>
        </p:nvSpPr>
        <p:spPr>
          <a:xfrm>
            <a:off x="1167500" y="2665095"/>
            <a:ext cx="16091800" cy="5565626"/>
          </a:xfrm>
          <a:prstGeom prst="rect">
            <a:avLst/>
          </a:prstGeom>
        </p:spPr>
        <p:txBody>
          <a:bodyPr lIns="0" tIns="0" rIns="0" bIns="0" rtlCol="0" anchor="t">
            <a:spAutoFit/>
          </a:bodyPr>
          <a:lstStyle/>
          <a:p>
            <a:pPr marL="647700" lvl="1" indent="-323850" algn="just">
              <a:lnSpc>
                <a:spcPts val="3120"/>
              </a:lnSpc>
              <a:buFont typeface="Arial"/>
              <a:buChar char="•"/>
            </a:pPr>
            <a:r>
              <a:rPr lang="en-US" sz="3000" spc="-159" dirty="0">
                <a:solidFill>
                  <a:srgbClr val="262262"/>
                </a:solidFill>
                <a:latin typeface="Lexend Deca"/>
                <a:ea typeface="Lexend Deca"/>
                <a:cs typeface="Lexend Deca"/>
                <a:sym typeface="Lexend Deca"/>
              </a:rPr>
              <a:t>Involve parents and families in the process of planning, reviewing, and improving documents required by the Title I Program and schoolwide activities in an organized and ongoing timely manner;</a:t>
            </a:r>
          </a:p>
          <a:p>
            <a:pPr algn="just">
              <a:lnSpc>
                <a:spcPts val="3120"/>
              </a:lnSpc>
            </a:pPr>
            <a:endParaRPr lang="en-US" sz="3000" spc="-159" dirty="0">
              <a:solidFill>
                <a:srgbClr val="262262"/>
              </a:solidFill>
              <a:latin typeface="Lexend Deca"/>
              <a:ea typeface="Lexend Deca"/>
              <a:cs typeface="Lexend Deca"/>
              <a:sym typeface="Lexend Deca"/>
            </a:endParaRPr>
          </a:p>
          <a:p>
            <a:pPr marL="647700" lvl="1" indent="-323850" algn="just">
              <a:lnSpc>
                <a:spcPts val="3120"/>
              </a:lnSpc>
              <a:buFont typeface="Arial"/>
              <a:buChar char="•"/>
            </a:pPr>
            <a:r>
              <a:rPr lang="en-US" sz="3000" spc="-159" dirty="0">
                <a:solidFill>
                  <a:srgbClr val="262262"/>
                </a:solidFill>
                <a:latin typeface="Lexend Deca"/>
                <a:ea typeface="Lexend Deca"/>
                <a:cs typeface="Lexend Deca"/>
                <a:sym typeface="Lexend Deca"/>
              </a:rPr>
              <a:t>Assist parents and families with understanding academic content standards, assessments, and how to monitor and improve the academic achievement of their children; and </a:t>
            </a:r>
            <a:r>
              <a:rPr lang="en-US" altLang="en-US" sz="3200" dirty="0">
                <a:solidFill>
                  <a:schemeClr val="tx1">
                    <a:lumMod val="50000"/>
                  </a:schemeClr>
                </a:solidFill>
                <a:latin typeface="Arial" charset="0"/>
                <a:ea typeface="Arial" charset="0"/>
                <a:cs typeface="Arial" charset="0"/>
              </a:rPr>
              <a:t>by </a:t>
            </a:r>
            <a:r>
              <a:rPr lang="en-US" altLang="en-US" sz="3200" dirty="0">
                <a:solidFill>
                  <a:schemeClr val="tx2">
                    <a:lumMod val="75000"/>
                  </a:schemeClr>
                </a:solidFill>
                <a:latin typeface="Arial" charset="0"/>
                <a:ea typeface="Arial" charset="0"/>
                <a:cs typeface="Arial" charset="0"/>
              </a:rPr>
              <a:t>participating in open houses, School Webinars and Workshops, and Teacher- Parent Conferences.</a:t>
            </a:r>
            <a:endParaRPr lang="en-US" sz="3000" spc="-159" dirty="0">
              <a:solidFill>
                <a:schemeClr val="tx2">
                  <a:lumMod val="75000"/>
                </a:schemeClr>
              </a:solidFill>
              <a:latin typeface="Lexend Deca"/>
              <a:ea typeface="Lexend Deca"/>
              <a:cs typeface="Lexend Deca"/>
              <a:sym typeface="Lexend Deca"/>
            </a:endParaRPr>
          </a:p>
          <a:p>
            <a:pPr algn="just">
              <a:lnSpc>
                <a:spcPts val="3120"/>
              </a:lnSpc>
            </a:pPr>
            <a:endParaRPr lang="en-US" sz="3000" spc="-159" dirty="0">
              <a:solidFill>
                <a:srgbClr val="F50808"/>
              </a:solidFill>
              <a:latin typeface="Lexend Deca"/>
              <a:ea typeface="Lexend Deca"/>
              <a:cs typeface="Lexend Deca"/>
              <a:sym typeface="Lexend Deca"/>
            </a:endParaRPr>
          </a:p>
          <a:p>
            <a:pPr marL="647700" lvl="1" indent="-323850" algn="just">
              <a:lnSpc>
                <a:spcPts val="3120"/>
              </a:lnSpc>
              <a:buFont typeface="Arial"/>
              <a:buChar char="•"/>
            </a:pPr>
            <a:r>
              <a:rPr lang="en-US" sz="3000" spc="-159" dirty="0">
                <a:solidFill>
                  <a:srgbClr val="262262"/>
                </a:solidFill>
                <a:latin typeface="Lexend Deca"/>
                <a:ea typeface="Lexend Deca"/>
                <a:cs typeface="Lexend Deca"/>
                <a:sym typeface="Lexend Deca"/>
              </a:rPr>
              <a:t>Provide training to assist parents and families of students enrolled in schools implementing the Title I Schoolwide Program to improve academic achievement by </a:t>
            </a:r>
            <a:r>
              <a:rPr lang="en-US" altLang="en-US" sz="3200" dirty="0">
                <a:solidFill>
                  <a:schemeClr val="tx2">
                    <a:lumMod val="75000"/>
                  </a:schemeClr>
                </a:solidFill>
                <a:latin typeface="Arial" charset="0"/>
                <a:ea typeface="Arial" charset="0"/>
                <a:cs typeface="Arial" charset="0"/>
              </a:rPr>
              <a:t>inviting parents and families to participate in school- related activities, meetings, and workshops. </a:t>
            </a:r>
            <a:endParaRPr lang="en-US" sz="3000" spc="-159" dirty="0">
              <a:solidFill>
                <a:schemeClr val="tx2">
                  <a:lumMod val="75000"/>
                </a:schemeClr>
              </a:solidFill>
              <a:latin typeface="Lexend Deca"/>
              <a:ea typeface="Lexend Deca"/>
              <a:cs typeface="Lexend Deca"/>
              <a:sym typeface="Lexend Deca"/>
            </a:endParaRPr>
          </a:p>
          <a:p>
            <a:pPr marL="323850" lvl="1" algn="just">
              <a:lnSpc>
                <a:spcPts val="3120"/>
              </a:lnSpc>
            </a:pPr>
            <a:endParaRPr lang="en-US" sz="3000" spc="-159" dirty="0">
              <a:solidFill>
                <a:srgbClr val="262262"/>
              </a:solidFill>
              <a:latin typeface="Lexend Deca"/>
              <a:ea typeface="Lexend Deca"/>
              <a:cs typeface="Lexend Deca"/>
              <a:sym typeface="Lexend Deca"/>
            </a:endParaRPr>
          </a:p>
          <a:p>
            <a:pPr algn="just">
              <a:lnSpc>
                <a:spcPts val="3120"/>
              </a:lnSpc>
            </a:pPr>
            <a:endParaRPr lang="en-US" sz="3000" spc="-159" dirty="0">
              <a:solidFill>
                <a:srgbClr val="F50808"/>
              </a:solidFill>
              <a:latin typeface="Lexend Deca"/>
              <a:ea typeface="Lexend Deca"/>
              <a:cs typeface="Lexend Deca"/>
              <a:sym typeface="Lexend Deca"/>
            </a:endParaRPr>
          </a:p>
        </p:txBody>
      </p:sp>
      <p:sp>
        <p:nvSpPr>
          <p:cNvPr id="10" name="Slide Number Placeholder 9">
            <a:extLst>
              <a:ext uri="{FF2B5EF4-FFF2-40B4-BE49-F238E27FC236}">
                <a16:creationId xmlns:a16="http://schemas.microsoft.com/office/drawing/2014/main" id="{BB337FB3-9B03-0BC0-B977-9AA44DA32062}"/>
              </a:ext>
            </a:extLst>
          </p:cNvPr>
          <p:cNvSpPr>
            <a:spLocks noGrp="1"/>
          </p:cNvSpPr>
          <p:nvPr>
            <p:ph type="sldNum" sz="quarter" idx="12"/>
          </p:nvPr>
        </p:nvSpPr>
        <p:spPr/>
        <p:txBody>
          <a:bodyPr/>
          <a:lstStyle/>
          <a:p>
            <a:fld id="{B6F15528-21DE-4FAA-801E-634DDDAF4B2B}"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94417" y="232795"/>
            <a:ext cx="929135" cy="187516"/>
          </a:xfrm>
          <a:custGeom>
            <a:avLst/>
            <a:gdLst/>
            <a:ahLst/>
            <a:cxnLst/>
            <a:rect l="l" t="t" r="r" b="b"/>
            <a:pathLst>
              <a:path w="929135" h="187516">
                <a:moveTo>
                  <a:pt x="0" y="0"/>
                </a:moveTo>
                <a:lnTo>
                  <a:pt x="929136" y="0"/>
                </a:lnTo>
                <a:lnTo>
                  <a:pt x="929136" y="187517"/>
                </a:lnTo>
                <a:lnTo>
                  <a:pt x="0" y="187517"/>
                </a:lnTo>
                <a:lnTo>
                  <a:pt x="0" y="0"/>
                </a:lnTo>
                <a:close/>
              </a:path>
            </a:pathLst>
          </a:custGeom>
          <a:blipFill>
            <a:blip r:embed="rId3" cstate="print">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10800000">
            <a:off x="14948732" y="0"/>
            <a:ext cx="3664308" cy="4665207"/>
          </a:xfrm>
          <a:custGeom>
            <a:avLst/>
            <a:gdLst/>
            <a:ahLst/>
            <a:cxnLst/>
            <a:rect l="l" t="t" r="r" b="b"/>
            <a:pathLst>
              <a:path w="3664308" h="4665207">
                <a:moveTo>
                  <a:pt x="0" y="0"/>
                </a:moveTo>
                <a:lnTo>
                  <a:pt x="3664308" y="0"/>
                </a:lnTo>
                <a:lnTo>
                  <a:pt x="3664308" y="4665207"/>
                </a:lnTo>
                <a:lnTo>
                  <a:pt x="0" y="4665207"/>
                </a:lnTo>
                <a:lnTo>
                  <a:pt x="0" y="0"/>
                </a:lnTo>
                <a:close/>
              </a:path>
            </a:pathLst>
          </a:custGeom>
          <a:blipFill>
            <a:blip r:embed="rId5" cstate="print">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0" y="8299315"/>
            <a:ext cx="1917970" cy="1917970"/>
          </a:xfrm>
          <a:custGeom>
            <a:avLst/>
            <a:gdLst/>
            <a:ahLst/>
            <a:cxnLst/>
            <a:rect l="l" t="t" r="r" b="b"/>
            <a:pathLst>
              <a:path w="1917970" h="1917970">
                <a:moveTo>
                  <a:pt x="0" y="0"/>
                </a:moveTo>
                <a:lnTo>
                  <a:pt x="1917970" y="0"/>
                </a:lnTo>
                <a:lnTo>
                  <a:pt x="1917970" y="1917970"/>
                </a:lnTo>
                <a:lnTo>
                  <a:pt x="0" y="1917970"/>
                </a:lnTo>
                <a:lnTo>
                  <a:pt x="0" y="0"/>
                </a:lnTo>
                <a:close/>
              </a:path>
            </a:pathLst>
          </a:custGeom>
          <a:blipFill>
            <a:blip r:embed="rId7" cstate="print">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TextBox 5"/>
          <p:cNvSpPr txBox="1"/>
          <p:nvPr/>
        </p:nvSpPr>
        <p:spPr>
          <a:xfrm>
            <a:off x="494417" y="1934719"/>
            <a:ext cx="8904098" cy="6142066"/>
          </a:xfrm>
          <a:prstGeom prst="rect">
            <a:avLst/>
          </a:prstGeom>
        </p:spPr>
        <p:txBody>
          <a:bodyPr wrap="square" lIns="0" tIns="0" rIns="0" bIns="0" rtlCol="0" anchor="t">
            <a:spAutoFit/>
          </a:bodyPr>
          <a:lstStyle/>
          <a:p>
            <a:pPr algn="just">
              <a:lnSpc>
                <a:spcPts val="3720"/>
              </a:lnSpc>
            </a:pPr>
            <a:endParaRPr dirty="0"/>
          </a:p>
          <a:p>
            <a:pPr marL="647700" lvl="1" indent="-323850" algn="just">
              <a:lnSpc>
                <a:spcPts val="3720"/>
              </a:lnSpc>
              <a:buFont typeface="Arial"/>
              <a:buChar char="•"/>
            </a:pPr>
            <a:r>
              <a:rPr lang="en-US" sz="3000" spc="-159" dirty="0">
                <a:solidFill>
                  <a:srgbClr val="262262"/>
                </a:solidFill>
                <a:latin typeface="Lexend Deca"/>
                <a:ea typeface="Lexend Deca"/>
                <a:cs typeface="Lexend Deca"/>
                <a:sym typeface="Lexend Deca"/>
              </a:rPr>
              <a:t>Each Title I school must have a School-Parent Compact that is developed jointly by parents and school personnel.</a:t>
            </a:r>
          </a:p>
          <a:p>
            <a:pPr algn="just">
              <a:lnSpc>
                <a:spcPts val="3720"/>
              </a:lnSpc>
            </a:pPr>
            <a:endParaRPr lang="en-US" sz="3000" spc="-159" dirty="0">
              <a:solidFill>
                <a:srgbClr val="262262"/>
              </a:solidFill>
              <a:latin typeface="Lexend Deca"/>
              <a:ea typeface="Lexend Deca"/>
              <a:cs typeface="Lexend Deca"/>
              <a:sym typeface="Lexend Deca"/>
            </a:endParaRPr>
          </a:p>
          <a:p>
            <a:pPr marL="647700" lvl="1" indent="-323850" algn="just">
              <a:lnSpc>
                <a:spcPts val="3720"/>
              </a:lnSpc>
              <a:buFont typeface="Arial"/>
              <a:buChar char="•"/>
            </a:pPr>
            <a:r>
              <a:rPr lang="en-US" sz="3000" spc="-159" dirty="0">
                <a:solidFill>
                  <a:srgbClr val="262262"/>
                </a:solidFill>
                <a:latin typeface="Lexend Deca"/>
                <a:ea typeface="Lexend Deca"/>
                <a:cs typeface="Lexend Deca"/>
                <a:sym typeface="Lexend Deca"/>
              </a:rPr>
              <a:t>The compact sets out the responsibilities of the students, parents, and school staff in striving to raise student academic achievement. </a:t>
            </a:r>
          </a:p>
          <a:p>
            <a:pPr algn="just">
              <a:lnSpc>
                <a:spcPts val="3720"/>
              </a:lnSpc>
            </a:pPr>
            <a:endParaRPr lang="en-US" sz="3000" spc="-159" dirty="0">
              <a:solidFill>
                <a:srgbClr val="262262"/>
              </a:solidFill>
              <a:latin typeface="Lexend Deca"/>
              <a:ea typeface="Lexend Deca"/>
              <a:cs typeface="Lexend Deca"/>
              <a:sym typeface="Lexend Deca"/>
            </a:endParaRPr>
          </a:p>
          <a:p>
            <a:pPr marL="647700" lvl="1" indent="-323850" algn="just">
              <a:lnSpc>
                <a:spcPts val="3720"/>
              </a:lnSpc>
              <a:buFont typeface="Arial"/>
              <a:buChar char="•"/>
            </a:pPr>
            <a:r>
              <a:rPr lang="en-US" sz="3000" spc="-159" dirty="0">
                <a:solidFill>
                  <a:srgbClr val="262262"/>
                </a:solidFill>
                <a:latin typeface="Lexend Deca"/>
                <a:ea typeface="Lexend Deca"/>
                <a:cs typeface="Lexend Deca"/>
                <a:sym typeface="Lexend Deca"/>
              </a:rPr>
              <a:t>The compact will be discussed and amended during parent-teacher conferences and documented in a teacher communication log (K-5 only).</a:t>
            </a:r>
          </a:p>
        </p:txBody>
      </p:sp>
      <p:sp>
        <p:nvSpPr>
          <p:cNvPr id="6" name="Freeform 6"/>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9" cstate="print"/>
            <a:stretch>
              <a:fillRect/>
            </a:stretch>
          </a:blipFill>
        </p:spPr>
        <p:txBody>
          <a:bodyPr/>
          <a:lstStyle/>
          <a:p>
            <a:endParaRPr lang="en-US"/>
          </a:p>
        </p:txBody>
      </p:sp>
      <p:sp>
        <p:nvSpPr>
          <p:cNvPr id="7" name="Freeform 7"/>
          <p:cNvSpPr/>
          <p:nvPr/>
        </p:nvSpPr>
        <p:spPr>
          <a:xfrm flipH="1">
            <a:off x="4038600" y="8877300"/>
            <a:ext cx="1011690" cy="920638"/>
          </a:xfrm>
          <a:custGeom>
            <a:avLst/>
            <a:gdLst/>
            <a:ahLst/>
            <a:cxnLst/>
            <a:rect l="l" t="t" r="r" b="b"/>
            <a:pathLst>
              <a:path w="1011690" h="920638">
                <a:moveTo>
                  <a:pt x="1011691" y="0"/>
                </a:moveTo>
                <a:lnTo>
                  <a:pt x="0" y="0"/>
                </a:lnTo>
                <a:lnTo>
                  <a:pt x="0" y="920638"/>
                </a:lnTo>
                <a:lnTo>
                  <a:pt x="1011691" y="920638"/>
                </a:lnTo>
                <a:lnTo>
                  <a:pt x="1011691" y="0"/>
                </a:lnTo>
                <a:close/>
              </a:path>
            </a:pathLst>
          </a:custGeom>
          <a:blipFill>
            <a:blip r:embed="rId10" cstate="print">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8" name="TextBox 8"/>
          <p:cNvSpPr txBox="1"/>
          <p:nvPr/>
        </p:nvSpPr>
        <p:spPr>
          <a:xfrm>
            <a:off x="0" y="1162050"/>
            <a:ext cx="18288000" cy="421269"/>
          </a:xfrm>
          <a:prstGeom prst="rect">
            <a:avLst/>
          </a:prstGeom>
        </p:spPr>
        <p:txBody>
          <a:bodyPr lIns="0" tIns="0" rIns="0" bIns="0" rtlCol="0" anchor="t">
            <a:spAutoFit/>
          </a:bodyPr>
          <a:lstStyle/>
          <a:p>
            <a:pPr algn="ctr">
              <a:lnSpc>
                <a:spcPts val="3079"/>
              </a:lnSpc>
            </a:pPr>
            <a:r>
              <a:rPr lang="en-US" sz="3999" b="1" spc="-211" dirty="0">
                <a:solidFill>
                  <a:srgbClr val="262262"/>
                </a:solidFill>
                <a:latin typeface="Lexend Deca"/>
                <a:ea typeface="Lexend Deca"/>
                <a:cs typeface="Lexend Deca"/>
                <a:sym typeface="Lexend Deca"/>
              </a:rPr>
              <a:t>Title I School-Parent Compact</a:t>
            </a:r>
          </a:p>
        </p:txBody>
      </p:sp>
      <p:sp>
        <p:nvSpPr>
          <p:cNvPr id="9" name="TextBox 9"/>
          <p:cNvSpPr txBox="1"/>
          <p:nvPr/>
        </p:nvSpPr>
        <p:spPr>
          <a:xfrm>
            <a:off x="3339268" y="8896075"/>
            <a:ext cx="11609463" cy="921534"/>
          </a:xfrm>
          <a:prstGeom prst="rect">
            <a:avLst/>
          </a:prstGeom>
        </p:spPr>
        <p:txBody>
          <a:bodyPr lIns="0" tIns="0" rIns="0" bIns="0" rtlCol="0" anchor="t">
            <a:spAutoFit/>
          </a:bodyPr>
          <a:lstStyle/>
          <a:p>
            <a:pPr algn="ctr">
              <a:lnSpc>
                <a:spcPts val="3672"/>
              </a:lnSpc>
            </a:pPr>
            <a:r>
              <a:rPr lang="en-US" sz="2800" u="sng" dirty="0">
                <a:hlinkClick r:id="rId12"/>
              </a:rPr>
              <a:t>https://lincoln-marticharters.com/general-programhial/</a:t>
            </a:r>
            <a:endParaRPr lang="en-US" sz="2800" spc="-156" dirty="0">
              <a:solidFill>
                <a:srgbClr val="F50808"/>
              </a:solidFill>
              <a:latin typeface="Lexend Deca"/>
              <a:ea typeface="Lexend Deca"/>
              <a:cs typeface="Lexend Deca"/>
              <a:sym typeface="Lexend Deca"/>
            </a:endParaRPr>
          </a:p>
          <a:p>
            <a:pPr algn="ctr">
              <a:lnSpc>
                <a:spcPts val="3672"/>
              </a:lnSpc>
            </a:pPr>
            <a:endParaRPr lang="en-US" sz="2961" spc="-156" dirty="0">
              <a:solidFill>
                <a:srgbClr val="F50808"/>
              </a:solidFill>
              <a:latin typeface="Lexend Deca"/>
              <a:ea typeface="Lexend Deca"/>
              <a:cs typeface="Lexend Deca"/>
              <a:sym typeface="Lexend Deca"/>
            </a:endParaRPr>
          </a:p>
        </p:txBody>
      </p:sp>
      <p:sp>
        <p:nvSpPr>
          <p:cNvPr id="14" name="Slide Number Placeholder 13">
            <a:extLst>
              <a:ext uri="{FF2B5EF4-FFF2-40B4-BE49-F238E27FC236}">
                <a16:creationId xmlns:a16="http://schemas.microsoft.com/office/drawing/2014/main" id="{582B9AA1-885F-A058-D2A0-728DB6A4CF6D}"/>
              </a:ext>
            </a:extLst>
          </p:cNvPr>
          <p:cNvSpPr>
            <a:spLocks noGrp="1"/>
          </p:cNvSpPr>
          <p:nvPr>
            <p:ph type="sldNum" sz="quarter" idx="12"/>
          </p:nvPr>
        </p:nvSpPr>
        <p:spPr/>
        <p:txBody>
          <a:bodyPr/>
          <a:lstStyle/>
          <a:p>
            <a:fld id="{B6F15528-21DE-4FAA-801E-634DDDAF4B2B}" type="slidenum">
              <a:rPr lang="en-US" smtClean="0"/>
              <a:pPr/>
              <a:t>15</a:t>
            </a:fld>
            <a:endParaRPr lang="en-US" dirty="0"/>
          </a:p>
        </p:txBody>
      </p:sp>
      <p:pic>
        <p:nvPicPr>
          <p:cNvPr id="11" name="Picture 10">
            <a:extLst>
              <a:ext uri="{FF2B5EF4-FFF2-40B4-BE49-F238E27FC236}">
                <a16:creationId xmlns:a16="http://schemas.microsoft.com/office/drawing/2014/main" id="{CFE8A341-1121-30D5-84F8-41175AFC05A5}"/>
              </a:ext>
            </a:extLst>
          </p:cNvPr>
          <p:cNvPicPr>
            <a:picLocks noChangeAspect="1"/>
          </p:cNvPicPr>
          <p:nvPr/>
        </p:nvPicPr>
        <p:blipFill>
          <a:blip r:embed="rId13" cstate="print"/>
          <a:stretch>
            <a:fillRect/>
          </a:stretch>
        </p:blipFill>
        <p:spPr>
          <a:xfrm>
            <a:off x="10210800" y="2736038"/>
            <a:ext cx="6274210" cy="5033089"/>
          </a:xfrm>
          <a:prstGeom prst="rect">
            <a:avLst/>
          </a:prstGeom>
          <a:ln>
            <a:solidFill>
              <a:srgbClr val="0070C0"/>
            </a:solid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94417" y="232795"/>
            <a:ext cx="929135" cy="187516"/>
          </a:xfrm>
          <a:custGeom>
            <a:avLst/>
            <a:gdLst/>
            <a:ahLst/>
            <a:cxnLst/>
            <a:rect l="l" t="t" r="r" b="b"/>
            <a:pathLst>
              <a:path w="929135" h="187516">
                <a:moveTo>
                  <a:pt x="0" y="0"/>
                </a:moveTo>
                <a:lnTo>
                  <a:pt x="929136" y="0"/>
                </a:lnTo>
                <a:lnTo>
                  <a:pt x="929136" y="187517"/>
                </a:lnTo>
                <a:lnTo>
                  <a:pt x="0" y="187517"/>
                </a:lnTo>
                <a:lnTo>
                  <a:pt x="0" y="0"/>
                </a:lnTo>
                <a:close/>
              </a:path>
            </a:pathLst>
          </a:custGeom>
          <a:blipFill>
            <a:blip r:embed="rId3" cstate="print">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10800000">
            <a:off x="14948732" y="0"/>
            <a:ext cx="3664308" cy="4665207"/>
          </a:xfrm>
          <a:custGeom>
            <a:avLst/>
            <a:gdLst/>
            <a:ahLst/>
            <a:cxnLst/>
            <a:rect l="l" t="t" r="r" b="b"/>
            <a:pathLst>
              <a:path w="3664308" h="4665207">
                <a:moveTo>
                  <a:pt x="0" y="0"/>
                </a:moveTo>
                <a:lnTo>
                  <a:pt x="3664308" y="0"/>
                </a:lnTo>
                <a:lnTo>
                  <a:pt x="3664308" y="4665207"/>
                </a:lnTo>
                <a:lnTo>
                  <a:pt x="0" y="4665207"/>
                </a:lnTo>
                <a:lnTo>
                  <a:pt x="0" y="0"/>
                </a:lnTo>
                <a:close/>
              </a:path>
            </a:pathLst>
          </a:custGeom>
          <a:blipFill>
            <a:blip r:embed="rId5" cstate="print">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0" y="8299315"/>
            <a:ext cx="1917970" cy="1917970"/>
          </a:xfrm>
          <a:custGeom>
            <a:avLst/>
            <a:gdLst/>
            <a:ahLst/>
            <a:cxnLst/>
            <a:rect l="l" t="t" r="r" b="b"/>
            <a:pathLst>
              <a:path w="1917970" h="1917970">
                <a:moveTo>
                  <a:pt x="0" y="0"/>
                </a:moveTo>
                <a:lnTo>
                  <a:pt x="1917970" y="0"/>
                </a:lnTo>
                <a:lnTo>
                  <a:pt x="1917970" y="1917970"/>
                </a:lnTo>
                <a:lnTo>
                  <a:pt x="0" y="1917970"/>
                </a:lnTo>
                <a:lnTo>
                  <a:pt x="0" y="0"/>
                </a:lnTo>
                <a:close/>
              </a:path>
            </a:pathLst>
          </a:custGeom>
          <a:blipFill>
            <a:blip r:embed="rId7" cstate="print">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TextBox 5"/>
          <p:cNvSpPr txBox="1"/>
          <p:nvPr/>
        </p:nvSpPr>
        <p:spPr>
          <a:xfrm>
            <a:off x="319998" y="1477397"/>
            <a:ext cx="16102188" cy="7591822"/>
          </a:xfrm>
          <a:prstGeom prst="rect">
            <a:avLst/>
          </a:prstGeom>
        </p:spPr>
        <p:txBody>
          <a:bodyPr lIns="0" tIns="0" rIns="0" bIns="0" rtlCol="0" anchor="t">
            <a:spAutoFit/>
          </a:bodyPr>
          <a:lstStyle/>
          <a:p>
            <a:pPr algn="l">
              <a:lnSpc>
                <a:spcPts val="3720"/>
              </a:lnSpc>
            </a:pPr>
            <a:endParaRPr dirty="0"/>
          </a:p>
          <a:p>
            <a:pPr marL="647700" lvl="1" indent="-323850" algn="l">
              <a:lnSpc>
                <a:spcPts val="3720"/>
              </a:lnSpc>
              <a:buFont typeface="Arial"/>
              <a:buChar char="•"/>
            </a:pPr>
            <a:r>
              <a:rPr lang="en-US" sz="3000" spc="-159" dirty="0">
                <a:solidFill>
                  <a:srgbClr val="262262"/>
                </a:solidFill>
                <a:latin typeface="Lexend Deca"/>
                <a:ea typeface="Lexend Deca"/>
                <a:cs typeface="Lexend Deca"/>
                <a:sym typeface="Lexend Deca"/>
              </a:rPr>
              <a:t>What does school and parent collaboration look like?</a:t>
            </a:r>
          </a:p>
          <a:p>
            <a:pPr marL="1295400" lvl="2" indent="-431800" algn="just">
              <a:lnSpc>
                <a:spcPts val="3720"/>
              </a:lnSpc>
              <a:buFont typeface="Arial"/>
              <a:buChar char="⚬"/>
            </a:pPr>
            <a:r>
              <a:rPr lang="en-US" sz="3000" spc="-159" dirty="0">
                <a:solidFill>
                  <a:srgbClr val="262262"/>
                </a:solidFill>
                <a:latin typeface="Lexend Deca"/>
                <a:ea typeface="Lexend Deca"/>
                <a:cs typeface="Lexend Deca"/>
                <a:sym typeface="Lexend Deca"/>
              </a:rPr>
              <a:t>Our school fosters collaboration with families by offering activities, training sessions, workshops, and parent-teacher conferences at flexible meeting times. </a:t>
            </a:r>
            <a:r>
              <a:rPr lang="en-US" sz="3200" dirty="0">
                <a:solidFill>
                  <a:schemeClr val="tx2">
                    <a:lumMod val="75000"/>
                  </a:schemeClr>
                </a:solidFill>
                <a:latin typeface="Arial" pitchFamily="34" charset="0"/>
                <a:cs typeface="Arial" pitchFamily="34" charset="0"/>
              </a:rPr>
              <a:t>On October 8, there will be a workshop to inform and assist parents on how to navigate the FAST Portal and comprehend student data reports.</a:t>
            </a:r>
            <a:r>
              <a:rPr lang="en-US" sz="3200" dirty="0">
                <a:solidFill>
                  <a:schemeClr val="tx1">
                    <a:lumMod val="50000"/>
                  </a:schemeClr>
                </a:solidFill>
                <a:latin typeface="Arial" pitchFamily="34" charset="0"/>
                <a:cs typeface="Arial" pitchFamily="34" charset="0"/>
              </a:rPr>
              <a:t> </a:t>
            </a:r>
            <a:r>
              <a:rPr lang="en-US" sz="3000" spc="-159" dirty="0">
                <a:solidFill>
                  <a:srgbClr val="262262"/>
                </a:solidFill>
                <a:latin typeface="Lexend Deca"/>
                <a:ea typeface="Lexend Deca"/>
                <a:cs typeface="Lexend Deca"/>
                <a:sym typeface="Lexend Deca"/>
              </a:rPr>
              <a:t>We also provide a Parent Resource Center/Area to support family engagement.</a:t>
            </a:r>
          </a:p>
          <a:p>
            <a:pPr algn="just">
              <a:lnSpc>
                <a:spcPts val="3720"/>
              </a:lnSpc>
            </a:pPr>
            <a:endParaRPr lang="en-US" sz="3000" spc="-159" dirty="0">
              <a:solidFill>
                <a:srgbClr val="262262"/>
              </a:solidFill>
              <a:latin typeface="Lexend Deca"/>
              <a:ea typeface="Lexend Deca"/>
              <a:cs typeface="Lexend Deca"/>
              <a:sym typeface="Lexend Deca"/>
            </a:endParaRPr>
          </a:p>
          <a:p>
            <a:pPr marL="1295400" lvl="2" indent="-431800" algn="just">
              <a:lnSpc>
                <a:spcPts val="3720"/>
              </a:lnSpc>
              <a:buFont typeface="Arial"/>
              <a:buChar char="⚬"/>
            </a:pPr>
            <a:r>
              <a:rPr lang="en-US" sz="3000" spc="-159" dirty="0">
                <a:solidFill>
                  <a:srgbClr val="262262"/>
                </a:solidFill>
                <a:latin typeface="Lexend Deca"/>
                <a:ea typeface="Lexend Deca"/>
                <a:cs typeface="Lexend Deca"/>
                <a:sym typeface="Lexend Deca"/>
              </a:rPr>
              <a:t>School and parent partnerships are strengthened through participation in advisory councils such as the Educational Excellence School Advisory Council (EESAC), the Title I District Advisory Council (DAC), and the </a:t>
            </a:r>
            <a:r>
              <a:rPr lang="en-US" sz="3000" spc="-159" dirty="0">
                <a:solidFill>
                  <a:srgbClr val="F50808"/>
                </a:solidFill>
                <a:latin typeface="Lexend Deca"/>
                <a:ea typeface="Lexend Deca"/>
                <a:cs typeface="Lexend Deca"/>
                <a:sym typeface="Lexend Deca"/>
              </a:rPr>
              <a:t> </a:t>
            </a:r>
            <a:r>
              <a:rPr lang="en-US" sz="3000" spc="-159" dirty="0">
                <a:solidFill>
                  <a:schemeClr val="tx2">
                    <a:lumMod val="75000"/>
                  </a:schemeClr>
                </a:solidFill>
                <a:latin typeface="Lexend Deca"/>
                <a:ea typeface="Lexend Deca"/>
                <a:cs typeface="Lexend Deca"/>
                <a:sym typeface="Lexend Deca"/>
              </a:rPr>
              <a:t>North</a:t>
            </a:r>
            <a:r>
              <a:rPr lang="en-US" sz="3000" spc="-159" dirty="0">
                <a:solidFill>
                  <a:srgbClr val="F50808"/>
                </a:solidFill>
                <a:latin typeface="Lexend Deca"/>
                <a:ea typeface="Lexend Deca"/>
                <a:cs typeface="Lexend Deca"/>
                <a:sym typeface="Lexend Deca"/>
              </a:rPr>
              <a:t> </a:t>
            </a:r>
            <a:r>
              <a:rPr lang="en-US" sz="3000" spc="-159" dirty="0">
                <a:solidFill>
                  <a:srgbClr val="262262"/>
                </a:solidFill>
                <a:latin typeface="Lexend Deca"/>
                <a:ea typeface="Lexend Deca"/>
                <a:cs typeface="Lexend Deca"/>
                <a:sym typeface="Lexend Deca"/>
              </a:rPr>
              <a:t>Parent Advisory Council (PAC).</a:t>
            </a:r>
          </a:p>
          <a:p>
            <a:pPr algn="just">
              <a:lnSpc>
                <a:spcPts val="3720"/>
              </a:lnSpc>
            </a:pPr>
            <a:endParaRPr lang="en-US" sz="3000" spc="-159" dirty="0">
              <a:solidFill>
                <a:srgbClr val="262262"/>
              </a:solidFill>
              <a:latin typeface="Lexend Deca"/>
              <a:ea typeface="Lexend Deca"/>
              <a:cs typeface="Lexend Deca"/>
              <a:sym typeface="Lexend Deca"/>
            </a:endParaRPr>
          </a:p>
          <a:p>
            <a:pPr marL="1295400" lvl="2" indent="-431800" algn="just">
              <a:lnSpc>
                <a:spcPts val="3720"/>
              </a:lnSpc>
              <a:buFont typeface="Arial"/>
              <a:buChar char="⚬"/>
            </a:pPr>
            <a:r>
              <a:rPr lang="en-US" sz="3000" spc="-159" dirty="0">
                <a:solidFill>
                  <a:srgbClr val="262262"/>
                </a:solidFill>
                <a:latin typeface="Lexend Deca"/>
                <a:ea typeface="Lexend Deca"/>
                <a:cs typeface="Lexend Deca"/>
                <a:sym typeface="Lexend Deca"/>
              </a:rPr>
              <a:t>Members of the Title I DAC and Region PAC are parent representatives who consult with the District Title I DAC about the planning and implementation of the Title I Schoolwide Program.</a:t>
            </a:r>
          </a:p>
          <a:p>
            <a:pPr algn="l">
              <a:lnSpc>
                <a:spcPts val="3720"/>
              </a:lnSpc>
            </a:pPr>
            <a:endParaRPr lang="en-US" sz="3000" spc="-159" dirty="0">
              <a:solidFill>
                <a:srgbClr val="262262"/>
              </a:solidFill>
              <a:latin typeface="Lexend Deca"/>
              <a:ea typeface="Lexend Deca"/>
              <a:cs typeface="Lexend Deca"/>
              <a:sym typeface="Lexend Deca"/>
            </a:endParaRPr>
          </a:p>
        </p:txBody>
      </p:sp>
      <p:sp>
        <p:nvSpPr>
          <p:cNvPr id="6" name="Freeform 6"/>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9" cstate="print"/>
            <a:stretch>
              <a:fillRect/>
            </a:stretch>
          </a:blipFill>
        </p:spPr>
        <p:txBody>
          <a:bodyPr/>
          <a:lstStyle/>
          <a:p>
            <a:endParaRPr lang="en-US"/>
          </a:p>
        </p:txBody>
      </p:sp>
      <p:sp>
        <p:nvSpPr>
          <p:cNvPr id="7" name="TextBox 7"/>
          <p:cNvSpPr txBox="1"/>
          <p:nvPr/>
        </p:nvSpPr>
        <p:spPr>
          <a:xfrm>
            <a:off x="0" y="431329"/>
            <a:ext cx="18288000" cy="1035050"/>
          </a:xfrm>
          <a:prstGeom prst="rect">
            <a:avLst/>
          </a:prstGeom>
        </p:spPr>
        <p:txBody>
          <a:bodyPr lIns="0" tIns="0" rIns="0" bIns="0" rtlCol="0" anchor="t">
            <a:spAutoFit/>
          </a:bodyPr>
          <a:lstStyle/>
          <a:p>
            <a:pPr algn="ctr">
              <a:lnSpc>
                <a:spcPts val="3999"/>
              </a:lnSpc>
            </a:pPr>
            <a:r>
              <a:rPr lang="en-US" sz="3999" b="1" spc="-211" dirty="0">
                <a:solidFill>
                  <a:srgbClr val="262262"/>
                </a:solidFill>
                <a:latin typeface="Lexend Deca"/>
                <a:ea typeface="Lexend Deca"/>
                <a:cs typeface="Lexend Deca"/>
                <a:sym typeface="Lexend Deca"/>
              </a:rPr>
              <a:t>Parents, Families and Schools </a:t>
            </a:r>
          </a:p>
          <a:p>
            <a:pPr algn="ctr">
              <a:lnSpc>
                <a:spcPts val="3999"/>
              </a:lnSpc>
            </a:pPr>
            <a:r>
              <a:rPr lang="en-US" sz="3999" b="1" spc="-211" dirty="0">
                <a:solidFill>
                  <a:srgbClr val="262262"/>
                </a:solidFill>
                <a:latin typeface="Lexend Deca"/>
                <a:ea typeface="Lexend Deca"/>
                <a:cs typeface="Lexend Deca"/>
                <a:sym typeface="Lexend Deca"/>
              </a:rPr>
              <a:t> Working Together</a:t>
            </a:r>
          </a:p>
        </p:txBody>
      </p:sp>
      <p:sp>
        <p:nvSpPr>
          <p:cNvPr id="12" name="Slide Number Placeholder 11">
            <a:extLst>
              <a:ext uri="{FF2B5EF4-FFF2-40B4-BE49-F238E27FC236}">
                <a16:creationId xmlns:a16="http://schemas.microsoft.com/office/drawing/2014/main" id="{A7EBE156-9E6D-D550-23BE-0F7C855D9E46}"/>
              </a:ext>
            </a:extLst>
          </p:cNvPr>
          <p:cNvSpPr>
            <a:spLocks noGrp="1"/>
          </p:cNvSpPr>
          <p:nvPr>
            <p:ph type="sldNum" sz="quarter" idx="12"/>
          </p:nvPr>
        </p:nvSpPr>
        <p:spPr/>
        <p:txBody>
          <a:bodyPr/>
          <a:lstStyle/>
          <a:p>
            <a:fld id="{B6F15528-21DE-4FAA-801E-634DDDAF4B2B}" type="slidenum">
              <a:rPr lang="en-US" smtClean="0"/>
              <a:pPr/>
              <a:t>16</a:t>
            </a:fld>
            <a:endParaRPr lang="en-US" dirty="0"/>
          </a:p>
        </p:txBody>
      </p:sp>
      <p:pic>
        <p:nvPicPr>
          <p:cNvPr id="11" name="Picture 10">
            <a:extLst>
              <a:ext uri="{FF2B5EF4-FFF2-40B4-BE49-F238E27FC236}">
                <a16:creationId xmlns:a16="http://schemas.microsoft.com/office/drawing/2014/main" id="{80FB4D05-0612-594C-7138-EA832590592A}"/>
              </a:ext>
            </a:extLst>
          </p:cNvPr>
          <p:cNvPicPr>
            <a:picLocks noChangeAspect="1"/>
          </p:cNvPicPr>
          <p:nvPr/>
        </p:nvPicPr>
        <p:blipFill>
          <a:blip r:embed="rId10" cstate="print"/>
          <a:stretch>
            <a:fillRect/>
          </a:stretch>
        </p:blipFill>
        <p:spPr>
          <a:xfrm>
            <a:off x="5105399" y="8221473"/>
            <a:ext cx="8077201" cy="1806014"/>
          </a:xfrm>
          <a:prstGeom prst="rect">
            <a:avLst/>
          </a:prstGeom>
          <a:ln>
            <a:solidFill>
              <a:srgbClr val="0070C0"/>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317294" y="-230760"/>
            <a:ext cx="3423050" cy="3423050"/>
          </a:xfrm>
          <a:custGeom>
            <a:avLst/>
            <a:gdLst/>
            <a:ahLst/>
            <a:cxnLst/>
            <a:rect l="l" t="t" r="r" b="b"/>
            <a:pathLst>
              <a:path w="3423050" h="3423050">
                <a:moveTo>
                  <a:pt x="0" y="0"/>
                </a:moveTo>
                <a:lnTo>
                  <a:pt x="3423050" y="0"/>
                </a:lnTo>
                <a:lnTo>
                  <a:pt x="3423050" y="3423051"/>
                </a:lnTo>
                <a:lnTo>
                  <a:pt x="0" y="3423051"/>
                </a:lnTo>
                <a:lnTo>
                  <a:pt x="0" y="0"/>
                </a:lnTo>
                <a:close/>
              </a:path>
            </a:pathLst>
          </a:custGeom>
          <a:blipFill>
            <a:blip r:embed="rId3" cstate="print">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5400000" flipV="1">
            <a:off x="15215454" y="-230760"/>
            <a:ext cx="3423050" cy="3423050"/>
          </a:xfrm>
          <a:custGeom>
            <a:avLst/>
            <a:gdLst/>
            <a:ahLst/>
            <a:cxnLst/>
            <a:rect l="l" t="t" r="r" b="b"/>
            <a:pathLst>
              <a:path w="3423050" h="3423050">
                <a:moveTo>
                  <a:pt x="0" y="3423051"/>
                </a:moveTo>
                <a:lnTo>
                  <a:pt x="3423050" y="3423051"/>
                </a:lnTo>
                <a:lnTo>
                  <a:pt x="3423050" y="0"/>
                </a:lnTo>
                <a:lnTo>
                  <a:pt x="0" y="0"/>
                </a:lnTo>
                <a:lnTo>
                  <a:pt x="0" y="3423051"/>
                </a:lnTo>
                <a:close/>
              </a:path>
            </a:pathLst>
          </a:custGeom>
          <a:blipFill>
            <a:blip r:embed="rId3" cstate="print">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12344400" y="2811890"/>
            <a:ext cx="4719379" cy="6270270"/>
          </a:xfrm>
          <a:custGeom>
            <a:avLst/>
            <a:gdLst/>
            <a:ahLst/>
            <a:cxnLst/>
            <a:rect l="l" t="t" r="r" b="b"/>
            <a:pathLst>
              <a:path w="4719379" h="6270270">
                <a:moveTo>
                  <a:pt x="0" y="0"/>
                </a:moveTo>
                <a:lnTo>
                  <a:pt x="4719379" y="0"/>
                </a:lnTo>
                <a:lnTo>
                  <a:pt x="4719379" y="6270270"/>
                </a:lnTo>
                <a:lnTo>
                  <a:pt x="0" y="6270270"/>
                </a:lnTo>
                <a:lnTo>
                  <a:pt x="0" y="0"/>
                </a:lnTo>
                <a:close/>
              </a:path>
            </a:pathLst>
          </a:custGeom>
          <a:blipFill>
            <a:blip r:embed="rId5" cstate="print"/>
            <a:stretch>
              <a:fillRect/>
            </a:stretch>
          </a:blipFill>
          <a:ln w="19050" cap="sq">
            <a:solidFill>
              <a:srgbClr val="000000"/>
            </a:solidFill>
            <a:prstDash val="solid"/>
            <a:miter/>
          </a:ln>
        </p:spPr>
        <p:txBody>
          <a:bodyPr/>
          <a:lstStyle/>
          <a:p>
            <a:endParaRPr lang="en-US"/>
          </a:p>
        </p:txBody>
      </p:sp>
      <p:sp>
        <p:nvSpPr>
          <p:cNvPr id="5" name="TextBox 5"/>
          <p:cNvSpPr txBox="1"/>
          <p:nvPr/>
        </p:nvSpPr>
        <p:spPr>
          <a:xfrm>
            <a:off x="0" y="773040"/>
            <a:ext cx="18288000" cy="1035050"/>
          </a:xfrm>
          <a:prstGeom prst="rect">
            <a:avLst/>
          </a:prstGeom>
        </p:spPr>
        <p:txBody>
          <a:bodyPr lIns="0" tIns="0" rIns="0" bIns="0" rtlCol="0" anchor="t">
            <a:spAutoFit/>
          </a:bodyPr>
          <a:lstStyle/>
          <a:p>
            <a:pPr algn="ctr">
              <a:lnSpc>
                <a:spcPts val="3999"/>
              </a:lnSpc>
            </a:pPr>
            <a:r>
              <a:rPr lang="en-US" sz="3999" b="1" spc="-211" dirty="0">
                <a:solidFill>
                  <a:srgbClr val="262262"/>
                </a:solidFill>
                <a:latin typeface="Lexend Deca"/>
                <a:ea typeface="Lexend Deca"/>
                <a:cs typeface="Lexend Deca"/>
                <a:sym typeface="Lexend Deca"/>
              </a:rPr>
              <a:t>Parents, Families and Schools </a:t>
            </a:r>
          </a:p>
          <a:p>
            <a:pPr algn="ctr">
              <a:lnSpc>
                <a:spcPts val="3999"/>
              </a:lnSpc>
            </a:pPr>
            <a:r>
              <a:rPr lang="en-US" sz="3999" b="1" spc="-211" dirty="0">
                <a:solidFill>
                  <a:srgbClr val="262262"/>
                </a:solidFill>
                <a:latin typeface="Lexend Deca"/>
                <a:ea typeface="Lexend Deca"/>
                <a:cs typeface="Lexend Deca"/>
                <a:sym typeface="Lexend Deca"/>
              </a:rPr>
              <a:t> Working Together (Cont’d.)</a:t>
            </a:r>
          </a:p>
        </p:txBody>
      </p:sp>
      <p:sp>
        <p:nvSpPr>
          <p:cNvPr id="6" name="TextBox 6"/>
          <p:cNvSpPr txBox="1"/>
          <p:nvPr/>
        </p:nvSpPr>
        <p:spPr>
          <a:xfrm>
            <a:off x="1618295" y="3651089"/>
            <a:ext cx="7823687" cy="937260"/>
          </a:xfrm>
          <a:prstGeom prst="rect">
            <a:avLst/>
          </a:prstGeom>
        </p:spPr>
        <p:txBody>
          <a:bodyPr lIns="0" tIns="0" rIns="0" bIns="0" rtlCol="0" anchor="t">
            <a:spAutoFit/>
          </a:bodyPr>
          <a:lstStyle/>
          <a:p>
            <a:pPr marL="647700" lvl="1" indent="-323850" algn="l">
              <a:lnSpc>
                <a:spcPts val="3720"/>
              </a:lnSpc>
              <a:buFont typeface="Arial"/>
              <a:buChar char="•"/>
            </a:pPr>
            <a:r>
              <a:rPr lang="en-US" sz="3000" spc="-159" dirty="0">
                <a:solidFill>
                  <a:srgbClr val="262262"/>
                </a:solidFill>
                <a:latin typeface="Lexend Deca"/>
                <a:ea typeface="Lexend Deca"/>
                <a:cs typeface="Lexend Deca"/>
                <a:sym typeface="Lexend Deca"/>
              </a:rPr>
              <a:t>The school conducts elections for Title I DAC/PAC Representatives.</a:t>
            </a:r>
          </a:p>
        </p:txBody>
      </p:sp>
      <p:sp>
        <p:nvSpPr>
          <p:cNvPr id="7" name="TextBox 7"/>
          <p:cNvSpPr txBox="1"/>
          <p:nvPr/>
        </p:nvSpPr>
        <p:spPr>
          <a:xfrm>
            <a:off x="2133600" y="5113907"/>
            <a:ext cx="8636075" cy="1897955"/>
          </a:xfrm>
          <a:prstGeom prst="rect">
            <a:avLst/>
          </a:prstGeom>
        </p:spPr>
        <p:txBody>
          <a:bodyPr wrap="square" lIns="0" tIns="0" rIns="0" bIns="0" rtlCol="0" anchor="t">
            <a:spAutoFit/>
          </a:bodyPr>
          <a:lstStyle/>
          <a:p>
            <a:pPr>
              <a:lnSpc>
                <a:spcPts val="3720"/>
              </a:lnSpc>
            </a:pPr>
            <a:r>
              <a:rPr lang="en-US" sz="3000" dirty="0">
                <a:solidFill>
                  <a:schemeClr val="tx2">
                    <a:lumMod val="75000"/>
                  </a:schemeClr>
                </a:solidFill>
                <a:latin typeface="Arial" panose="020B0604020202020204" pitchFamily="34" charset="0"/>
                <a:cs typeface="Arial" panose="020B0604020202020204" pitchFamily="34" charset="0"/>
              </a:rPr>
              <a:t>We will now open the floor for nominations for parents to serve as DAC/ PAC representatives for our school.</a:t>
            </a:r>
            <a:endParaRPr lang="en-US" altLang="en-US" sz="3000" b="1" dirty="0">
              <a:solidFill>
                <a:schemeClr val="tx2">
                  <a:lumMod val="75000"/>
                </a:schemeClr>
              </a:solidFill>
              <a:latin typeface="Arial" charset="0"/>
              <a:ea typeface="Arial" charset="0"/>
              <a:cs typeface="Arial" charset="0"/>
            </a:endParaRPr>
          </a:p>
          <a:p>
            <a:pPr algn="l">
              <a:lnSpc>
                <a:spcPts val="3720"/>
              </a:lnSpc>
            </a:pPr>
            <a:endParaRPr lang="en-US" sz="3000" spc="-159" dirty="0">
              <a:solidFill>
                <a:schemeClr val="tx2">
                  <a:lumMod val="75000"/>
                </a:schemeClr>
              </a:solidFill>
              <a:latin typeface="Lexend Deca"/>
              <a:ea typeface="Lexend Deca"/>
              <a:cs typeface="Lexend Deca"/>
              <a:sym typeface="Lexend Deca"/>
            </a:endParaRPr>
          </a:p>
        </p:txBody>
      </p:sp>
      <p:sp>
        <p:nvSpPr>
          <p:cNvPr id="8" name="TextBox 8"/>
          <p:cNvSpPr txBox="1"/>
          <p:nvPr/>
        </p:nvSpPr>
        <p:spPr>
          <a:xfrm>
            <a:off x="591820" y="8144235"/>
            <a:ext cx="10403919" cy="523875"/>
          </a:xfrm>
          <a:prstGeom prst="rect">
            <a:avLst/>
          </a:prstGeom>
        </p:spPr>
        <p:txBody>
          <a:bodyPr lIns="0" tIns="0" rIns="0" bIns="0" rtlCol="0" anchor="t">
            <a:spAutoFit/>
          </a:bodyPr>
          <a:lstStyle/>
          <a:p>
            <a:pPr algn="ctr">
              <a:lnSpc>
                <a:spcPts val="4200"/>
              </a:lnSpc>
            </a:pPr>
            <a:r>
              <a:rPr lang="en-US" sz="3000" u="sng">
                <a:solidFill>
                  <a:srgbClr val="000000"/>
                </a:solidFill>
                <a:latin typeface="Lexend Deca"/>
                <a:ea typeface="Lexend Deca"/>
                <a:cs typeface="Lexend Deca"/>
                <a:sym typeface="Lexend Deca"/>
                <a:hlinkClick r:id="rId6" tooltip="https://api.dadeschools.net/wmsfiles/61/pdfs/6996.pdf"/>
              </a:rPr>
              <a:t>Title I DAC/PAC Representatives (FM 6996)</a:t>
            </a:r>
          </a:p>
        </p:txBody>
      </p:sp>
      <p:sp>
        <p:nvSpPr>
          <p:cNvPr id="9" name="Freeform 9"/>
          <p:cNvSpPr/>
          <p:nvPr/>
        </p:nvSpPr>
        <p:spPr>
          <a:xfrm flipH="1">
            <a:off x="591820" y="8439510"/>
            <a:ext cx="1011690" cy="920638"/>
          </a:xfrm>
          <a:custGeom>
            <a:avLst/>
            <a:gdLst/>
            <a:ahLst/>
            <a:cxnLst/>
            <a:rect l="l" t="t" r="r" b="b"/>
            <a:pathLst>
              <a:path w="1011690" h="920638">
                <a:moveTo>
                  <a:pt x="1011690" y="0"/>
                </a:moveTo>
                <a:lnTo>
                  <a:pt x="0" y="0"/>
                </a:lnTo>
                <a:lnTo>
                  <a:pt x="0" y="920638"/>
                </a:lnTo>
                <a:lnTo>
                  <a:pt x="1011690" y="920638"/>
                </a:lnTo>
                <a:lnTo>
                  <a:pt x="1011690" y="0"/>
                </a:lnTo>
                <a:close/>
              </a:path>
            </a:pathLst>
          </a:custGeom>
          <a:blipFill>
            <a:blip r:embed="rId7" cstate="print">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4" name="Slide Number Placeholder 13">
            <a:extLst>
              <a:ext uri="{FF2B5EF4-FFF2-40B4-BE49-F238E27FC236}">
                <a16:creationId xmlns:a16="http://schemas.microsoft.com/office/drawing/2014/main" id="{B2E2E0A7-79D9-FA69-00F3-2F5565A7C2C7}"/>
              </a:ext>
            </a:extLst>
          </p:cNvPr>
          <p:cNvSpPr>
            <a:spLocks noGrp="1"/>
          </p:cNvSpPr>
          <p:nvPr>
            <p:ph type="sldNum" sz="quarter" idx="12"/>
          </p:nvPr>
        </p:nvSpPr>
        <p:spPr/>
        <p:txBody>
          <a:bodyPr/>
          <a:lstStyle/>
          <a:p>
            <a:fld id="{B6F15528-21DE-4FAA-801E-634DDDAF4B2B}"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0" y="950540"/>
            <a:ext cx="18288000" cy="530225"/>
          </a:xfrm>
          <a:prstGeom prst="rect">
            <a:avLst/>
          </a:prstGeom>
        </p:spPr>
        <p:txBody>
          <a:bodyPr lIns="0" tIns="0" rIns="0" bIns="0" rtlCol="0" anchor="t">
            <a:spAutoFit/>
          </a:bodyPr>
          <a:lstStyle/>
          <a:p>
            <a:pPr algn="ctr">
              <a:lnSpc>
                <a:spcPts val="3999"/>
              </a:lnSpc>
            </a:pPr>
            <a:r>
              <a:rPr lang="en-US" sz="3999" b="1" spc="-211" dirty="0">
                <a:solidFill>
                  <a:srgbClr val="262262"/>
                </a:solidFill>
                <a:latin typeface="Lexend Deca"/>
                <a:ea typeface="Lexend Deca"/>
                <a:cs typeface="Lexend Deca"/>
                <a:sym typeface="Lexend Deca"/>
              </a:rPr>
              <a:t>School Improvement Plan (SIP)</a:t>
            </a:r>
          </a:p>
        </p:txBody>
      </p:sp>
      <p:sp>
        <p:nvSpPr>
          <p:cNvPr id="3" name="Freeform 3"/>
          <p:cNvSpPr/>
          <p:nvPr/>
        </p:nvSpPr>
        <p:spPr>
          <a:xfrm rot="5400000">
            <a:off x="-317294" y="-230760"/>
            <a:ext cx="3423050" cy="3423050"/>
          </a:xfrm>
          <a:custGeom>
            <a:avLst/>
            <a:gdLst/>
            <a:ahLst/>
            <a:cxnLst/>
            <a:rect l="l" t="t" r="r" b="b"/>
            <a:pathLst>
              <a:path w="3423050" h="3423050">
                <a:moveTo>
                  <a:pt x="0" y="0"/>
                </a:moveTo>
                <a:lnTo>
                  <a:pt x="3423050" y="0"/>
                </a:lnTo>
                <a:lnTo>
                  <a:pt x="3423050" y="3423051"/>
                </a:lnTo>
                <a:lnTo>
                  <a:pt x="0" y="3423051"/>
                </a:lnTo>
                <a:lnTo>
                  <a:pt x="0" y="0"/>
                </a:lnTo>
                <a:close/>
              </a:path>
            </a:pathLst>
          </a:custGeom>
          <a:blipFill>
            <a:blip r:embed="rId3" cstate="print">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5" cstate="print"/>
            <a:stretch>
              <a:fillRect/>
            </a:stretch>
          </a:blipFill>
        </p:spPr>
        <p:txBody>
          <a:bodyPr/>
          <a:lstStyle/>
          <a:p>
            <a:endParaRPr lang="en-US"/>
          </a:p>
        </p:txBody>
      </p:sp>
      <p:sp>
        <p:nvSpPr>
          <p:cNvPr id="5" name="Freeform 5"/>
          <p:cNvSpPr/>
          <p:nvPr/>
        </p:nvSpPr>
        <p:spPr>
          <a:xfrm>
            <a:off x="4686300" y="5300862"/>
            <a:ext cx="5181600" cy="3593601"/>
          </a:xfrm>
          <a:custGeom>
            <a:avLst/>
            <a:gdLst/>
            <a:ahLst/>
            <a:cxnLst/>
            <a:rect l="l" t="t" r="r" b="b"/>
            <a:pathLst>
              <a:path w="6080001" h="4050801">
                <a:moveTo>
                  <a:pt x="0" y="0"/>
                </a:moveTo>
                <a:lnTo>
                  <a:pt x="6080001" y="0"/>
                </a:lnTo>
                <a:lnTo>
                  <a:pt x="6080001" y="4050801"/>
                </a:lnTo>
                <a:lnTo>
                  <a:pt x="0" y="4050801"/>
                </a:lnTo>
                <a:lnTo>
                  <a:pt x="0" y="0"/>
                </a:lnTo>
                <a:close/>
              </a:path>
            </a:pathLst>
          </a:custGeom>
          <a:blipFill>
            <a:blip r:embed="rId6" cstate="print"/>
            <a:stretch>
              <a:fillRect/>
            </a:stretch>
          </a:blipFill>
          <a:ln w="38100" cap="sq">
            <a:solidFill>
              <a:srgbClr val="262262"/>
            </a:solidFill>
            <a:prstDash val="solid"/>
            <a:miter/>
          </a:ln>
        </p:spPr>
        <p:txBody>
          <a:bodyPr/>
          <a:lstStyle/>
          <a:p>
            <a:endParaRPr lang="en-US"/>
          </a:p>
        </p:txBody>
      </p:sp>
      <p:sp>
        <p:nvSpPr>
          <p:cNvPr id="6" name="TextBox 6"/>
          <p:cNvSpPr txBox="1"/>
          <p:nvPr/>
        </p:nvSpPr>
        <p:spPr>
          <a:xfrm>
            <a:off x="2133600" y="2057840"/>
            <a:ext cx="10287000" cy="3321422"/>
          </a:xfrm>
          <a:prstGeom prst="rect">
            <a:avLst/>
          </a:prstGeom>
        </p:spPr>
        <p:txBody>
          <a:bodyPr wrap="square" lIns="0" tIns="0" rIns="0" bIns="0" rtlCol="0" anchor="t">
            <a:spAutoFit/>
          </a:bodyPr>
          <a:lstStyle/>
          <a:p>
            <a:pPr marL="647700" lvl="1" indent="-323850" algn="l">
              <a:lnSpc>
                <a:spcPts val="3720"/>
              </a:lnSpc>
              <a:buFont typeface="Arial"/>
              <a:buChar char="•"/>
            </a:pPr>
            <a:r>
              <a:rPr lang="en-US" sz="3000" spc="-159" dirty="0">
                <a:solidFill>
                  <a:srgbClr val="262262"/>
                </a:solidFill>
                <a:latin typeface="Lexend Deca"/>
                <a:ea typeface="Lexend Deca"/>
                <a:cs typeface="Lexend Deca"/>
                <a:sym typeface="Lexend Deca"/>
              </a:rPr>
              <a:t>What is our School Improvement Plan (SIP)? </a:t>
            </a:r>
          </a:p>
          <a:p>
            <a:pPr marL="1295400" lvl="2" indent="-431800" algn="just">
              <a:lnSpc>
                <a:spcPts val="3720"/>
              </a:lnSpc>
              <a:buFont typeface="Arial"/>
              <a:buChar char="⚬"/>
            </a:pPr>
            <a:r>
              <a:rPr lang="en-US" sz="3000" spc="-159" dirty="0">
                <a:solidFill>
                  <a:srgbClr val="262262"/>
                </a:solidFill>
                <a:latin typeface="Lexend Deca"/>
                <a:ea typeface="Lexend Deca"/>
                <a:cs typeface="Lexend Deca"/>
                <a:sym typeface="Lexend Deca"/>
              </a:rPr>
              <a:t>The School Improvement Plan (SIP) at </a:t>
            </a:r>
            <a:r>
              <a:rPr lang="en-US" sz="3000" spc="-159" dirty="0">
                <a:solidFill>
                  <a:schemeClr val="tx2">
                    <a:lumMod val="75000"/>
                  </a:schemeClr>
                </a:solidFill>
                <a:latin typeface="Lexend Deca"/>
                <a:ea typeface="Lexend Deca"/>
                <a:cs typeface="Lexend Deca"/>
                <a:sym typeface="Lexend Deca"/>
              </a:rPr>
              <a:t>Lincoln- Marti Charter Schools Hialeah </a:t>
            </a:r>
            <a:r>
              <a:rPr lang="en-US" sz="3000" spc="-159" dirty="0">
                <a:solidFill>
                  <a:srgbClr val="262262"/>
                </a:solidFill>
                <a:latin typeface="Lexend Deca"/>
                <a:ea typeface="Lexend Deca"/>
                <a:cs typeface="Lexend Deca"/>
                <a:sym typeface="Lexend Deca"/>
              </a:rPr>
              <a:t>is developed with all stakeholders to be utilized by our school to review data, set goals, create an action plan and monitor progress. </a:t>
            </a:r>
          </a:p>
          <a:p>
            <a:pPr algn="l">
              <a:lnSpc>
                <a:spcPts val="3720"/>
              </a:lnSpc>
            </a:pPr>
            <a:endParaRPr lang="en-US" sz="3000" spc="-159" dirty="0">
              <a:solidFill>
                <a:srgbClr val="262262"/>
              </a:solidFill>
              <a:latin typeface="Lexend Deca"/>
              <a:ea typeface="Lexend Deca"/>
              <a:cs typeface="Lexend Deca"/>
              <a:sym typeface="Lexend Deca"/>
            </a:endParaRPr>
          </a:p>
        </p:txBody>
      </p:sp>
      <p:sp>
        <p:nvSpPr>
          <p:cNvPr id="11" name="Slide Number Placeholder 10">
            <a:extLst>
              <a:ext uri="{FF2B5EF4-FFF2-40B4-BE49-F238E27FC236}">
                <a16:creationId xmlns:a16="http://schemas.microsoft.com/office/drawing/2014/main" id="{0FEF65F4-D1FF-AC7F-6CE5-B6C2BE49AF09}"/>
              </a:ext>
            </a:extLst>
          </p:cNvPr>
          <p:cNvSpPr>
            <a:spLocks noGrp="1"/>
          </p:cNvSpPr>
          <p:nvPr>
            <p:ph type="sldNum" sz="quarter" idx="12"/>
          </p:nvPr>
        </p:nvSpPr>
        <p:spPr/>
        <p:txBody>
          <a:bodyPr/>
          <a:lstStyle/>
          <a:p>
            <a:fld id="{B6F15528-21DE-4FAA-801E-634DDDAF4B2B}" type="slidenum">
              <a:rPr lang="en-US" smtClean="0"/>
              <a:pPr/>
              <a:t>18</a:t>
            </a:fld>
            <a:endParaRPr lang="en-US" dirty="0"/>
          </a:p>
        </p:txBody>
      </p:sp>
      <p:pic>
        <p:nvPicPr>
          <p:cNvPr id="8" name="Picture 7">
            <a:extLst>
              <a:ext uri="{FF2B5EF4-FFF2-40B4-BE49-F238E27FC236}">
                <a16:creationId xmlns:a16="http://schemas.microsoft.com/office/drawing/2014/main" id="{238E0985-6567-CD01-395B-6601033056D3}"/>
              </a:ext>
            </a:extLst>
          </p:cNvPr>
          <p:cNvPicPr>
            <a:picLocks noChangeAspect="1"/>
          </p:cNvPicPr>
          <p:nvPr/>
        </p:nvPicPr>
        <p:blipFill>
          <a:blip r:embed="rId7" cstate="print"/>
          <a:stretch>
            <a:fillRect/>
          </a:stretch>
        </p:blipFill>
        <p:spPr>
          <a:xfrm>
            <a:off x="13106400" y="1734258"/>
            <a:ext cx="4416946" cy="579596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0" y="705790"/>
            <a:ext cx="18288000" cy="530225"/>
          </a:xfrm>
          <a:prstGeom prst="rect">
            <a:avLst/>
          </a:prstGeom>
        </p:spPr>
        <p:txBody>
          <a:bodyPr lIns="0" tIns="0" rIns="0" bIns="0" rtlCol="0" anchor="t">
            <a:spAutoFit/>
          </a:bodyPr>
          <a:lstStyle/>
          <a:p>
            <a:pPr algn="ctr">
              <a:lnSpc>
                <a:spcPts val="3999"/>
              </a:lnSpc>
            </a:pPr>
            <a:r>
              <a:rPr lang="en-US" sz="3999" b="1" spc="-211" dirty="0">
                <a:solidFill>
                  <a:srgbClr val="262262"/>
                </a:solidFill>
                <a:latin typeface="Lexend Deca"/>
                <a:ea typeface="Lexend Deca"/>
                <a:cs typeface="Lexend Deca"/>
                <a:sym typeface="Lexend Deca"/>
              </a:rPr>
              <a:t>School Achievement Performance Data</a:t>
            </a:r>
          </a:p>
        </p:txBody>
      </p:sp>
      <p:sp>
        <p:nvSpPr>
          <p:cNvPr id="3" name="Freeform 3"/>
          <p:cNvSpPr/>
          <p:nvPr/>
        </p:nvSpPr>
        <p:spPr>
          <a:xfrm rot="5400000">
            <a:off x="-317294" y="-230760"/>
            <a:ext cx="3423050" cy="3423050"/>
          </a:xfrm>
          <a:custGeom>
            <a:avLst/>
            <a:gdLst/>
            <a:ahLst/>
            <a:cxnLst/>
            <a:rect l="l" t="t" r="r" b="b"/>
            <a:pathLst>
              <a:path w="3423050" h="3423050">
                <a:moveTo>
                  <a:pt x="0" y="0"/>
                </a:moveTo>
                <a:lnTo>
                  <a:pt x="3423050" y="0"/>
                </a:lnTo>
                <a:lnTo>
                  <a:pt x="3423050" y="3423051"/>
                </a:lnTo>
                <a:lnTo>
                  <a:pt x="0" y="3423051"/>
                </a:lnTo>
                <a:lnTo>
                  <a:pt x="0" y="0"/>
                </a:lnTo>
                <a:close/>
              </a:path>
            </a:pathLst>
          </a:custGeom>
          <a:blipFill>
            <a:blip r:embed="rId3" cstate="print">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5" cstate="print"/>
            <a:stretch>
              <a:fillRect/>
            </a:stretch>
          </a:blipFill>
        </p:spPr>
        <p:txBody>
          <a:bodyPr/>
          <a:lstStyle/>
          <a:p>
            <a:endParaRPr lang="en-US"/>
          </a:p>
        </p:txBody>
      </p:sp>
      <p:sp>
        <p:nvSpPr>
          <p:cNvPr id="6" name="TextBox 6"/>
          <p:cNvSpPr txBox="1"/>
          <p:nvPr/>
        </p:nvSpPr>
        <p:spPr>
          <a:xfrm>
            <a:off x="1837123" y="1562101"/>
            <a:ext cx="8145077" cy="5834931"/>
          </a:xfrm>
          <a:prstGeom prst="rect">
            <a:avLst/>
          </a:prstGeom>
        </p:spPr>
        <p:txBody>
          <a:bodyPr wrap="square" lIns="0" tIns="0" rIns="0" bIns="0" rtlCol="0" anchor="t">
            <a:spAutoFit/>
          </a:bodyPr>
          <a:lstStyle/>
          <a:p>
            <a:pPr marL="647700" lvl="1" indent="-323850" algn="l">
              <a:lnSpc>
                <a:spcPts val="3720"/>
              </a:lnSpc>
              <a:buFont typeface="Arial"/>
              <a:buChar char="•"/>
            </a:pPr>
            <a:r>
              <a:rPr lang="en-US" sz="3000" spc="-159" dirty="0">
                <a:solidFill>
                  <a:srgbClr val="262262"/>
                </a:solidFill>
                <a:latin typeface="Lexend Deca"/>
                <a:ea typeface="Lexend Deca"/>
                <a:cs typeface="Lexend Deca"/>
                <a:sym typeface="Lexend Deca"/>
              </a:rPr>
              <a:t>Our School’s Goal for 2025-2026</a:t>
            </a:r>
          </a:p>
          <a:p>
            <a:pPr algn="l">
              <a:lnSpc>
                <a:spcPts val="3720"/>
              </a:lnSpc>
            </a:pPr>
            <a:endParaRPr lang="en-US" sz="3000" spc="-159" dirty="0">
              <a:solidFill>
                <a:srgbClr val="262262"/>
              </a:solidFill>
              <a:latin typeface="Lexend Deca"/>
              <a:ea typeface="Lexend Deca"/>
              <a:cs typeface="Lexend Deca"/>
              <a:sym typeface="Lexend Deca"/>
            </a:endParaRPr>
          </a:p>
          <a:p>
            <a:pPr marL="1943100" lvl="3" indent="-485775" algn="l">
              <a:lnSpc>
                <a:spcPct val="150000"/>
              </a:lnSpc>
              <a:buFont typeface="Arial"/>
              <a:buChar char="￭"/>
            </a:pPr>
            <a:r>
              <a:rPr lang="en-US" sz="3000" spc="-159" dirty="0">
                <a:solidFill>
                  <a:srgbClr val="F50808"/>
                </a:solidFill>
                <a:latin typeface="Lexend Deca"/>
                <a:ea typeface="Lexend Deca"/>
                <a:cs typeface="Lexend Deca"/>
                <a:sym typeface="Lexend Deca"/>
              </a:rPr>
              <a:t>80%</a:t>
            </a:r>
          </a:p>
          <a:p>
            <a:pPr marL="1943100" lvl="3" indent="-485775" algn="l">
              <a:lnSpc>
                <a:spcPct val="150000"/>
              </a:lnSpc>
              <a:buFont typeface="Arial"/>
              <a:buChar char="￭"/>
            </a:pPr>
            <a:r>
              <a:rPr lang="en-US" sz="3000" spc="-159" dirty="0">
                <a:solidFill>
                  <a:srgbClr val="F50808"/>
                </a:solidFill>
                <a:latin typeface="Lexend Deca"/>
                <a:ea typeface="Lexend Deca"/>
                <a:cs typeface="Lexend Deca"/>
                <a:sym typeface="Lexend Deca"/>
              </a:rPr>
              <a:t>ELA:       From  </a:t>
            </a:r>
            <a:r>
              <a:rPr lang="en-US" sz="3000" u="sng" spc="-159" dirty="0">
                <a:solidFill>
                  <a:srgbClr val="F50808"/>
                </a:solidFill>
                <a:latin typeface="Lexend Deca"/>
                <a:ea typeface="Lexend Deca"/>
                <a:cs typeface="Lexend Deca"/>
                <a:sym typeface="Lexend Deca"/>
              </a:rPr>
              <a:t>61%</a:t>
            </a:r>
            <a:r>
              <a:rPr lang="en-US" sz="3000" spc="-159" dirty="0">
                <a:solidFill>
                  <a:srgbClr val="F50808"/>
                </a:solidFill>
                <a:latin typeface="Lexend Deca"/>
                <a:ea typeface="Lexend Deca"/>
                <a:cs typeface="Lexend Deca"/>
                <a:sym typeface="Lexend Deca"/>
              </a:rPr>
              <a:t> to  </a:t>
            </a:r>
            <a:r>
              <a:rPr lang="en-US" sz="3000" u="sng" spc="-159" dirty="0">
                <a:solidFill>
                  <a:srgbClr val="F50808"/>
                </a:solidFill>
                <a:latin typeface="Lexend Deca"/>
                <a:ea typeface="Lexend Deca"/>
                <a:cs typeface="Lexend Deca"/>
                <a:sym typeface="Lexend Deca"/>
              </a:rPr>
              <a:t>65%</a:t>
            </a:r>
            <a:endParaRPr lang="en-US" sz="3000" spc="-159" dirty="0">
              <a:solidFill>
                <a:srgbClr val="F50808"/>
              </a:solidFill>
              <a:latin typeface="Lexend Deca"/>
              <a:ea typeface="Lexend Deca"/>
              <a:cs typeface="Lexend Deca"/>
              <a:sym typeface="Lexend Deca"/>
            </a:endParaRPr>
          </a:p>
          <a:p>
            <a:pPr marL="1943100" lvl="3" indent="-485775" algn="l">
              <a:lnSpc>
                <a:spcPct val="150000"/>
              </a:lnSpc>
              <a:buFont typeface="Arial"/>
              <a:buChar char="￭"/>
            </a:pPr>
            <a:r>
              <a:rPr lang="en-US" sz="3000" spc="-159" dirty="0">
                <a:solidFill>
                  <a:srgbClr val="F50808"/>
                </a:solidFill>
                <a:latin typeface="Lexend Deca"/>
                <a:ea typeface="Lexend Deca"/>
                <a:cs typeface="Lexend Deca"/>
                <a:sym typeface="Lexend Deca"/>
              </a:rPr>
              <a:t>Math:      From </a:t>
            </a:r>
            <a:r>
              <a:rPr lang="en-US" sz="3000" u="sng" spc="-159" dirty="0">
                <a:solidFill>
                  <a:srgbClr val="F50808"/>
                </a:solidFill>
                <a:latin typeface="Lexend Deca"/>
                <a:ea typeface="Lexend Deca"/>
                <a:cs typeface="Lexend Deca"/>
                <a:sym typeface="Lexend Deca"/>
              </a:rPr>
              <a:t>89%</a:t>
            </a:r>
            <a:r>
              <a:rPr lang="en-US" sz="3000" spc="-159" dirty="0">
                <a:solidFill>
                  <a:srgbClr val="F50808"/>
                </a:solidFill>
                <a:latin typeface="Lexend Deca"/>
                <a:ea typeface="Lexend Deca"/>
                <a:cs typeface="Lexend Deca"/>
                <a:sym typeface="Lexend Deca"/>
              </a:rPr>
              <a:t>  to </a:t>
            </a:r>
            <a:r>
              <a:rPr lang="en-US" sz="3000" u="sng" spc="-159" dirty="0">
                <a:solidFill>
                  <a:srgbClr val="F50808"/>
                </a:solidFill>
                <a:latin typeface="Lexend Deca"/>
                <a:ea typeface="Lexend Deca"/>
                <a:cs typeface="Lexend Deca"/>
                <a:sym typeface="Lexend Deca"/>
              </a:rPr>
              <a:t>92%</a:t>
            </a:r>
            <a:endParaRPr lang="en-US" sz="3000" spc="-159" dirty="0">
              <a:solidFill>
                <a:srgbClr val="F50808"/>
              </a:solidFill>
              <a:latin typeface="Lexend Deca"/>
              <a:ea typeface="Lexend Deca"/>
              <a:cs typeface="Lexend Deca"/>
              <a:sym typeface="Lexend Deca"/>
            </a:endParaRPr>
          </a:p>
          <a:p>
            <a:pPr marL="1943100" lvl="3" indent="-485775" algn="l">
              <a:lnSpc>
                <a:spcPct val="150000"/>
              </a:lnSpc>
              <a:buFont typeface="Arial"/>
              <a:buChar char="￭"/>
            </a:pPr>
            <a:r>
              <a:rPr lang="en-US" sz="3000" spc="-159" dirty="0">
                <a:solidFill>
                  <a:srgbClr val="F50808"/>
                </a:solidFill>
                <a:latin typeface="Lexend Deca"/>
                <a:ea typeface="Lexend Deca"/>
                <a:cs typeface="Lexend Deca"/>
                <a:sym typeface="Lexend Deca"/>
              </a:rPr>
              <a:t>Science: From  </a:t>
            </a:r>
            <a:r>
              <a:rPr lang="en-US" sz="3000" u="sng" spc="-159" dirty="0">
                <a:solidFill>
                  <a:srgbClr val="F50808"/>
                </a:solidFill>
                <a:latin typeface="Lexend Deca"/>
                <a:ea typeface="Lexend Deca"/>
                <a:cs typeface="Lexend Deca"/>
                <a:sym typeface="Lexend Deca"/>
              </a:rPr>
              <a:t>69%</a:t>
            </a:r>
            <a:r>
              <a:rPr lang="en-US" sz="3000" spc="-159" dirty="0">
                <a:solidFill>
                  <a:srgbClr val="F50808"/>
                </a:solidFill>
                <a:latin typeface="Lexend Deca"/>
                <a:ea typeface="Lexend Deca"/>
                <a:cs typeface="Lexend Deca"/>
                <a:sym typeface="Lexend Deca"/>
              </a:rPr>
              <a:t> to  </a:t>
            </a:r>
            <a:r>
              <a:rPr lang="en-US" sz="3000" u="sng" spc="-159" dirty="0">
                <a:solidFill>
                  <a:srgbClr val="F50808"/>
                </a:solidFill>
                <a:latin typeface="Lexend Deca"/>
                <a:ea typeface="Lexend Deca"/>
                <a:cs typeface="Lexend Deca"/>
                <a:sym typeface="Lexend Deca"/>
              </a:rPr>
              <a:t>72%</a:t>
            </a:r>
          </a:p>
          <a:p>
            <a:pPr marL="1943100" lvl="3" indent="-485775" algn="l">
              <a:lnSpc>
                <a:spcPct val="150000"/>
              </a:lnSpc>
              <a:buFont typeface="Arial"/>
              <a:buChar char="￭"/>
            </a:pPr>
            <a:r>
              <a:rPr lang="en-US" sz="3000" spc="-159" dirty="0">
                <a:solidFill>
                  <a:srgbClr val="F50808"/>
                </a:solidFill>
                <a:latin typeface="Lexend Deca"/>
                <a:ea typeface="Lexend Deca"/>
                <a:cs typeface="Lexend Deca"/>
                <a:sym typeface="Lexend Deca"/>
              </a:rPr>
              <a:t>Social studies: From  </a:t>
            </a:r>
            <a:r>
              <a:rPr lang="en-US" sz="3000" u="sng" spc="-159" dirty="0">
                <a:solidFill>
                  <a:srgbClr val="F50808"/>
                </a:solidFill>
                <a:latin typeface="Lexend Deca"/>
                <a:ea typeface="Lexend Deca"/>
                <a:cs typeface="Lexend Deca"/>
                <a:sym typeface="Lexend Deca"/>
              </a:rPr>
              <a:t>93%</a:t>
            </a:r>
            <a:r>
              <a:rPr lang="en-US" sz="3000" spc="-159" dirty="0">
                <a:solidFill>
                  <a:srgbClr val="F50808"/>
                </a:solidFill>
                <a:latin typeface="Lexend Deca"/>
                <a:ea typeface="Lexend Deca"/>
                <a:cs typeface="Lexend Deca"/>
                <a:sym typeface="Lexend Deca"/>
              </a:rPr>
              <a:t> to </a:t>
            </a:r>
            <a:r>
              <a:rPr lang="en-US" sz="3000" u="sng" spc="-159" dirty="0">
                <a:solidFill>
                  <a:srgbClr val="F50808"/>
                </a:solidFill>
                <a:latin typeface="Lexend Deca"/>
                <a:ea typeface="Lexend Deca"/>
                <a:cs typeface="Lexend Deca"/>
                <a:sym typeface="Lexend Deca"/>
              </a:rPr>
              <a:t>95%</a:t>
            </a:r>
          </a:p>
          <a:p>
            <a:pPr marL="1943100" lvl="3" indent="-485775" algn="l">
              <a:lnSpc>
                <a:spcPts val="3720"/>
              </a:lnSpc>
              <a:buFont typeface="Arial"/>
              <a:buChar char="￭"/>
            </a:pPr>
            <a:endParaRPr lang="en-US" sz="3000" u="sng" spc="-159" dirty="0">
              <a:solidFill>
                <a:srgbClr val="F50808"/>
              </a:solidFill>
              <a:latin typeface="Lexend Deca"/>
              <a:ea typeface="Lexend Deca"/>
              <a:cs typeface="Lexend Deca"/>
              <a:sym typeface="Lexend Deca"/>
            </a:endParaRPr>
          </a:p>
          <a:p>
            <a:pPr marL="1752600" lvl="3" indent="-431800">
              <a:lnSpc>
                <a:spcPts val="3720"/>
              </a:lnSpc>
            </a:pPr>
            <a:endParaRPr lang="en-US" sz="3000" spc="-159" dirty="0">
              <a:solidFill>
                <a:srgbClr val="F50808"/>
              </a:solidFill>
              <a:latin typeface="Lexend Deca"/>
              <a:ea typeface="Lexend Deca"/>
              <a:cs typeface="Lexend Deca"/>
              <a:sym typeface="Lexend Deca"/>
            </a:endParaRPr>
          </a:p>
          <a:p>
            <a:pPr algn="l">
              <a:lnSpc>
                <a:spcPts val="3720"/>
              </a:lnSpc>
            </a:pPr>
            <a:endParaRPr lang="en-US" sz="3000" spc="-159" dirty="0">
              <a:solidFill>
                <a:srgbClr val="F50808"/>
              </a:solidFill>
              <a:latin typeface="Lexend Deca"/>
              <a:ea typeface="Lexend Deca"/>
              <a:cs typeface="Lexend Deca"/>
              <a:sym typeface="Lexend Deca"/>
            </a:endParaRPr>
          </a:p>
        </p:txBody>
      </p:sp>
      <p:sp>
        <p:nvSpPr>
          <p:cNvPr id="12" name="Slide Number Placeholder 11">
            <a:extLst>
              <a:ext uri="{FF2B5EF4-FFF2-40B4-BE49-F238E27FC236}">
                <a16:creationId xmlns:a16="http://schemas.microsoft.com/office/drawing/2014/main" id="{A1E9BB8C-F57A-E2AC-27AA-FA9741A5CA0B}"/>
              </a:ext>
            </a:extLst>
          </p:cNvPr>
          <p:cNvSpPr>
            <a:spLocks noGrp="1"/>
          </p:cNvSpPr>
          <p:nvPr>
            <p:ph type="sldNum" sz="quarter" idx="12"/>
          </p:nvPr>
        </p:nvSpPr>
        <p:spPr/>
        <p:txBody>
          <a:bodyPr/>
          <a:lstStyle/>
          <a:p>
            <a:fld id="{B6F15528-21DE-4FAA-801E-634DDDAF4B2B}" type="slidenum">
              <a:rPr lang="en-US" smtClean="0"/>
              <a:pPr/>
              <a:t>19</a:t>
            </a:fld>
            <a:endParaRPr lang="en-US" dirty="0"/>
          </a:p>
        </p:txBody>
      </p:sp>
      <p:pic>
        <p:nvPicPr>
          <p:cNvPr id="1026" name="Picture 2"/>
          <p:cNvPicPr>
            <a:picLocks noChangeAspect="1" noChangeArrowheads="1"/>
          </p:cNvPicPr>
          <p:nvPr/>
        </p:nvPicPr>
        <p:blipFill>
          <a:blip r:embed="rId6" cstate="print"/>
          <a:srcRect/>
          <a:stretch>
            <a:fillRect/>
          </a:stretch>
        </p:blipFill>
        <p:spPr bwMode="auto">
          <a:xfrm>
            <a:off x="10744200" y="2019300"/>
            <a:ext cx="5943600" cy="4830950"/>
          </a:xfrm>
          <a:prstGeom prst="rect">
            <a:avLst/>
          </a:prstGeom>
          <a:noFill/>
          <a:ln w="9525">
            <a:noFill/>
            <a:miter lim="800000"/>
            <a:headEnd/>
            <a:tailEnd/>
          </a:ln>
          <a:effectLst/>
        </p:spPr>
      </p:pic>
      <p:graphicFrame>
        <p:nvGraphicFramePr>
          <p:cNvPr id="10" name="Chart 9"/>
          <p:cNvGraphicFramePr/>
          <p:nvPr/>
        </p:nvGraphicFramePr>
        <p:xfrm>
          <a:off x="2971800" y="6515100"/>
          <a:ext cx="6400800" cy="3429000"/>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4705755"/>
            <a:ext cx="5581245" cy="5581245"/>
          </a:xfrm>
          <a:custGeom>
            <a:avLst/>
            <a:gdLst/>
            <a:ahLst/>
            <a:cxnLst/>
            <a:rect l="l" t="t" r="r" b="b"/>
            <a:pathLst>
              <a:path w="5581245" h="5581245">
                <a:moveTo>
                  <a:pt x="0" y="0"/>
                </a:moveTo>
                <a:lnTo>
                  <a:pt x="5581245" y="0"/>
                </a:lnTo>
                <a:lnTo>
                  <a:pt x="5581245" y="5581245"/>
                </a:lnTo>
                <a:lnTo>
                  <a:pt x="0" y="5581245"/>
                </a:lnTo>
                <a:lnTo>
                  <a:pt x="0" y="0"/>
                </a:lnTo>
                <a:close/>
              </a:path>
            </a:pathLst>
          </a:custGeom>
          <a:blipFill>
            <a:blip r:embed="rId3" cstate="print">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flipH="1" flipV="1">
            <a:off x="14272765" y="0"/>
            <a:ext cx="4114800" cy="4114800"/>
          </a:xfrm>
          <a:custGeom>
            <a:avLst/>
            <a:gdLst/>
            <a:ahLst/>
            <a:cxnLst/>
            <a:rect l="l" t="t" r="r" b="b"/>
            <a:pathLst>
              <a:path w="4114800" h="4114800">
                <a:moveTo>
                  <a:pt x="4114800" y="4114800"/>
                </a:moveTo>
                <a:lnTo>
                  <a:pt x="0" y="4114800"/>
                </a:lnTo>
                <a:lnTo>
                  <a:pt x="0" y="0"/>
                </a:lnTo>
                <a:lnTo>
                  <a:pt x="4114800" y="0"/>
                </a:lnTo>
                <a:lnTo>
                  <a:pt x="4114800" y="4114800"/>
                </a:lnTo>
                <a:close/>
              </a:path>
            </a:pathLst>
          </a:custGeom>
          <a:blipFill>
            <a:blip r:embed="rId3" cstate="print">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4"/>
          <p:cNvSpPr txBox="1"/>
          <p:nvPr/>
        </p:nvSpPr>
        <p:spPr>
          <a:xfrm>
            <a:off x="0" y="1524635"/>
            <a:ext cx="18288000" cy="421269"/>
          </a:xfrm>
          <a:prstGeom prst="rect">
            <a:avLst/>
          </a:prstGeom>
        </p:spPr>
        <p:txBody>
          <a:bodyPr lIns="0" tIns="0" rIns="0" bIns="0" rtlCol="0" anchor="t">
            <a:spAutoFit/>
          </a:bodyPr>
          <a:lstStyle/>
          <a:p>
            <a:pPr algn="ctr">
              <a:lnSpc>
                <a:spcPts val="3079"/>
              </a:lnSpc>
            </a:pPr>
            <a:r>
              <a:rPr lang="en-US" sz="3999" b="1" spc="-211" dirty="0">
                <a:solidFill>
                  <a:srgbClr val="262262"/>
                </a:solidFill>
                <a:latin typeface="Lexend Deca"/>
                <a:ea typeface="Lexend Deca"/>
                <a:cs typeface="Lexend Deca"/>
                <a:sym typeface="Lexend Deca"/>
              </a:rPr>
              <a:t>What topics will you learn about today?</a:t>
            </a:r>
          </a:p>
        </p:txBody>
      </p:sp>
      <p:sp>
        <p:nvSpPr>
          <p:cNvPr id="5" name="TextBox 5"/>
          <p:cNvSpPr txBox="1"/>
          <p:nvPr/>
        </p:nvSpPr>
        <p:spPr>
          <a:xfrm>
            <a:off x="2004966" y="3051263"/>
            <a:ext cx="15755479" cy="3270885"/>
          </a:xfrm>
          <a:prstGeom prst="rect">
            <a:avLst/>
          </a:prstGeom>
        </p:spPr>
        <p:txBody>
          <a:bodyPr lIns="0" tIns="0" rIns="0" bIns="0" rtlCol="0" anchor="t">
            <a:spAutoFit/>
          </a:bodyPr>
          <a:lstStyle/>
          <a:p>
            <a:pPr marL="647700" lvl="1" indent="-323850" algn="l">
              <a:lnSpc>
                <a:spcPts val="3720"/>
              </a:lnSpc>
              <a:buFont typeface="Arial"/>
              <a:buChar char="•"/>
            </a:pPr>
            <a:r>
              <a:rPr lang="en-US" sz="3000" spc="-159">
                <a:solidFill>
                  <a:srgbClr val="262262"/>
                </a:solidFill>
                <a:latin typeface="Lexend Deca"/>
                <a:ea typeface="Lexend Deca"/>
                <a:cs typeface="Lexend Deca"/>
                <a:sym typeface="Lexend Deca"/>
              </a:rPr>
              <a:t>Meet Your School Team</a:t>
            </a:r>
          </a:p>
          <a:p>
            <a:pPr marL="647700" lvl="1" indent="-323850" algn="l">
              <a:lnSpc>
                <a:spcPts val="3720"/>
              </a:lnSpc>
              <a:buFont typeface="Arial"/>
              <a:buChar char="•"/>
            </a:pPr>
            <a:r>
              <a:rPr lang="en-US" sz="3000" spc="-159">
                <a:solidFill>
                  <a:srgbClr val="262262"/>
                </a:solidFill>
                <a:latin typeface="Lexend Deca"/>
                <a:ea typeface="Lexend Deca"/>
                <a:cs typeface="Lexend Deca"/>
                <a:sym typeface="Lexend Deca"/>
              </a:rPr>
              <a:t>All About Title I</a:t>
            </a:r>
          </a:p>
          <a:p>
            <a:pPr marL="647700" lvl="1" indent="-323850" algn="l">
              <a:lnSpc>
                <a:spcPts val="3720"/>
              </a:lnSpc>
              <a:buFont typeface="Arial"/>
              <a:buChar char="•"/>
            </a:pPr>
            <a:r>
              <a:rPr lang="en-US" sz="3000" spc="-159">
                <a:solidFill>
                  <a:srgbClr val="262262"/>
                </a:solidFill>
                <a:latin typeface="Lexend Deca"/>
                <a:ea typeface="Lexend Deca"/>
                <a:cs typeface="Lexend Deca"/>
                <a:sym typeface="Lexend Deca"/>
              </a:rPr>
              <a:t>Coordination with Other Federal Programs</a:t>
            </a:r>
          </a:p>
          <a:p>
            <a:pPr marL="647700" lvl="1" indent="-323850" algn="l">
              <a:lnSpc>
                <a:spcPts val="3720"/>
              </a:lnSpc>
              <a:buFont typeface="Arial"/>
              <a:buChar char="•"/>
            </a:pPr>
            <a:r>
              <a:rPr lang="en-US" sz="3000" spc="-159">
                <a:solidFill>
                  <a:srgbClr val="262262"/>
                </a:solidFill>
                <a:latin typeface="Lexend Deca"/>
                <a:ea typeface="Lexend Deca"/>
                <a:cs typeface="Lexend Deca"/>
                <a:sym typeface="Lexend Deca"/>
              </a:rPr>
              <a:t>Title I District-Level Parent and Family Engagement Plan (PFEP)</a:t>
            </a:r>
          </a:p>
          <a:p>
            <a:pPr marL="647700" lvl="1" indent="-323850" algn="l">
              <a:lnSpc>
                <a:spcPts val="3720"/>
              </a:lnSpc>
              <a:buFont typeface="Arial"/>
              <a:buChar char="•"/>
            </a:pPr>
            <a:r>
              <a:rPr lang="en-US" sz="3000" spc="-159">
                <a:solidFill>
                  <a:srgbClr val="262262"/>
                </a:solidFill>
                <a:latin typeface="Lexend Deca"/>
                <a:ea typeface="Lexend Deca"/>
                <a:cs typeface="Lexend Deca"/>
                <a:sym typeface="Lexend Deca"/>
              </a:rPr>
              <a:t>Title I School-Level Parent and Engagement Plan (PFEP)</a:t>
            </a:r>
          </a:p>
          <a:p>
            <a:pPr marL="647700" lvl="1" indent="-323850" algn="l">
              <a:lnSpc>
                <a:spcPts val="3720"/>
              </a:lnSpc>
              <a:buFont typeface="Arial"/>
              <a:buChar char="•"/>
            </a:pPr>
            <a:r>
              <a:rPr lang="en-US" sz="3000" spc="-159">
                <a:solidFill>
                  <a:srgbClr val="262262"/>
                </a:solidFill>
                <a:latin typeface="Lexend Deca"/>
                <a:ea typeface="Lexend Deca"/>
                <a:cs typeface="Lexend Deca"/>
                <a:sym typeface="Lexend Deca"/>
              </a:rPr>
              <a:t>Title I School-Parent Compact</a:t>
            </a:r>
          </a:p>
          <a:p>
            <a:pPr algn="l">
              <a:lnSpc>
                <a:spcPts val="3720"/>
              </a:lnSpc>
            </a:pPr>
            <a:endParaRPr lang="en-US" sz="3000" spc="-159">
              <a:solidFill>
                <a:srgbClr val="262262"/>
              </a:solidFill>
              <a:latin typeface="Lexend Deca"/>
              <a:ea typeface="Lexend Deca"/>
              <a:cs typeface="Lexend Deca"/>
              <a:sym typeface="Lexend Deca"/>
            </a:endParaRPr>
          </a:p>
        </p:txBody>
      </p:sp>
      <p:sp>
        <p:nvSpPr>
          <p:cNvPr id="6" name="Freeform 6"/>
          <p:cNvSpPr/>
          <p:nvPr/>
        </p:nvSpPr>
        <p:spPr>
          <a:xfrm>
            <a:off x="15805092" y="7783714"/>
            <a:ext cx="2243773" cy="2243773"/>
          </a:xfrm>
          <a:custGeom>
            <a:avLst/>
            <a:gdLst/>
            <a:ahLst/>
            <a:cxnLst/>
            <a:rect l="l" t="t" r="r" b="b"/>
            <a:pathLst>
              <a:path w="2243773" h="2243773">
                <a:moveTo>
                  <a:pt x="0" y="0"/>
                </a:moveTo>
                <a:lnTo>
                  <a:pt x="2243773" y="0"/>
                </a:lnTo>
                <a:lnTo>
                  <a:pt x="2243773" y="2243772"/>
                </a:lnTo>
                <a:lnTo>
                  <a:pt x="0" y="2243772"/>
                </a:lnTo>
                <a:lnTo>
                  <a:pt x="0" y="0"/>
                </a:lnTo>
                <a:close/>
              </a:path>
            </a:pathLst>
          </a:custGeom>
          <a:blipFill>
            <a:blip r:embed="rId5" cstate="print"/>
            <a:stretch>
              <a:fillRect/>
            </a:stretch>
          </a:blipFill>
        </p:spPr>
        <p:txBody>
          <a:bodyPr/>
          <a:lstStyle/>
          <a:p>
            <a:endParaRPr lang="en-US"/>
          </a:p>
        </p:txBody>
      </p:sp>
      <p:sp>
        <p:nvSpPr>
          <p:cNvPr id="11" name="Slide Number Placeholder 10">
            <a:extLst>
              <a:ext uri="{FF2B5EF4-FFF2-40B4-BE49-F238E27FC236}">
                <a16:creationId xmlns:a16="http://schemas.microsoft.com/office/drawing/2014/main" id="{171059E3-55BC-60E7-D85F-0CDC03281C6A}"/>
              </a:ext>
            </a:extLst>
          </p:cNvPr>
          <p:cNvSpPr>
            <a:spLocks noGrp="1"/>
          </p:cNvSpPr>
          <p:nvPr>
            <p:ph type="sldNum" sz="quarter" idx="12"/>
          </p:nvPr>
        </p:nvSpPr>
        <p:spPr/>
        <p:txBody>
          <a:bodyPr/>
          <a:lstStyle/>
          <a:p>
            <a:fld id="{B6F15528-21DE-4FAA-801E-634DDDAF4B2B}"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0" y="1017216"/>
            <a:ext cx="18288000" cy="530225"/>
          </a:xfrm>
          <a:prstGeom prst="rect">
            <a:avLst/>
          </a:prstGeom>
        </p:spPr>
        <p:txBody>
          <a:bodyPr lIns="0" tIns="0" rIns="0" bIns="0" rtlCol="0" anchor="t">
            <a:spAutoFit/>
          </a:bodyPr>
          <a:lstStyle/>
          <a:p>
            <a:pPr algn="ctr">
              <a:lnSpc>
                <a:spcPts val="3999"/>
              </a:lnSpc>
            </a:pPr>
            <a:r>
              <a:rPr lang="en-US" sz="3999" b="1" spc="-211" dirty="0">
                <a:solidFill>
                  <a:srgbClr val="262262"/>
                </a:solidFill>
                <a:latin typeface="Lexend Deca"/>
                <a:ea typeface="Lexend Deca"/>
                <a:cs typeface="Lexend Deca"/>
                <a:sym typeface="Lexend Deca"/>
              </a:rPr>
              <a:t>School Achievement Performance Data (Cont’d.)</a:t>
            </a:r>
          </a:p>
        </p:txBody>
      </p:sp>
      <p:sp>
        <p:nvSpPr>
          <p:cNvPr id="3" name="Freeform 3"/>
          <p:cNvSpPr/>
          <p:nvPr/>
        </p:nvSpPr>
        <p:spPr>
          <a:xfrm rot="5400000">
            <a:off x="-317294" y="-230760"/>
            <a:ext cx="3423050" cy="3423050"/>
          </a:xfrm>
          <a:custGeom>
            <a:avLst/>
            <a:gdLst/>
            <a:ahLst/>
            <a:cxnLst/>
            <a:rect l="l" t="t" r="r" b="b"/>
            <a:pathLst>
              <a:path w="3423050" h="3423050">
                <a:moveTo>
                  <a:pt x="0" y="0"/>
                </a:moveTo>
                <a:lnTo>
                  <a:pt x="3423050" y="0"/>
                </a:lnTo>
                <a:lnTo>
                  <a:pt x="3423050" y="3423051"/>
                </a:lnTo>
                <a:lnTo>
                  <a:pt x="0" y="3423051"/>
                </a:lnTo>
                <a:lnTo>
                  <a:pt x="0" y="0"/>
                </a:lnTo>
                <a:close/>
              </a:path>
            </a:pathLst>
          </a:custGeom>
          <a:blipFill>
            <a:blip r:embed="rId3" cstate="print">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5" cstate="print"/>
            <a:stretch>
              <a:fillRect/>
            </a:stretch>
          </a:blipFill>
        </p:spPr>
        <p:txBody>
          <a:bodyPr/>
          <a:lstStyle/>
          <a:p>
            <a:endParaRPr lang="en-US"/>
          </a:p>
        </p:txBody>
      </p:sp>
      <p:sp>
        <p:nvSpPr>
          <p:cNvPr id="5" name="TextBox 5"/>
          <p:cNvSpPr txBox="1"/>
          <p:nvPr/>
        </p:nvSpPr>
        <p:spPr>
          <a:xfrm>
            <a:off x="4715391" y="2820816"/>
            <a:ext cx="11294580" cy="5667577"/>
          </a:xfrm>
          <a:prstGeom prst="rect">
            <a:avLst/>
          </a:prstGeom>
        </p:spPr>
        <p:txBody>
          <a:bodyPr lIns="0" tIns="0" rIns="0" bIns="0" rtlCol="0" anchor="t">
            <a:spAutoFit/>
          </a:bodyPr>
          <a:lstStyle/>
          <a:p>
            <a:pPr marL="647700" lvl="1" indent="-323850" algn="l">
              <a:lnSpc>
                <a:spcPts val="3720"/>
              </a:lnSpc>
              <a:buFont typeface="Arial"/>
              <a:buChar char="•"/>
            </a:pPr>
            <a:r>
              <a:rPr lang="en-US" sz="3000" spc="-159" dirty="0">
                <a:solidFill>
                  <a:srgbClr val="262262"/>
                </a:solidFill>
                <a:latin typeface="Lexend Deca"/>
                <a:ea typeface="Lexend Deca"/>
                <a:cs typeface="Lexend Deca"/>
                <a:sym typeface="Lexend Deca"/>
              </a:rPr>
              <a:t>How do we use our school achievement data?</a:t>
            </a:r>
          </a:p>
          <a:p>
            <a:pPr algn="l">
              <a:lnSpc>
                <a:spcPts val="3720"/>
              </a:lnSpc>
            </a:pPr>
            <a:endParaRPr lang="en-US" sz="3000" spc="-159" dirty="0">
              <a:solidFill>
                <a:srgbClr val="262262"/>
              </a:solidFill>
              <a:latin typeface="Lexend Deca"/>
              <a:ea typeface="Lexend Deca"/>
              <a:cs typeface="Lexend Deca"/>
              <a:sym typeface="Lexend Deca"/>
            </a:endParaRPr>
          </a:p>
          <a:p>
            <a:pPr marL="1295400" lvl="2" indent="-431800" algn="just">
              <a:lnSpc>
                <a:spcPts val="3720"/>
              </a:lnSpc>
              <a:buFont typeface="Arial"/>
              <a:buChar char="⚬"/>
            </a:pPr>
            <a:r>
              <a:rPr lang="en-US" sz="3000" spc="-159" dirty="0">
                <a:solidFill>
                  <a:srgbClr val="262262"/>
                </a:solidFill>
                <a:latin typeface="Lexend Deca"/>
                <a:ea typeface="Lexend Deca"/>
                <a:cs typeface="Lexend Deca"/>
                <a:sym typeface="Lexend Deca"/>
              </a:rPr>
              <a:t>Our school uses data to align the curriculum to State and District academic standards.</a:t>
            </a:r>
          </a:p>
          <a:p>
            <a:pPr algn="just">
              <a:lnSpc>
                <a:spcPts val="3720"/>
              </a:lnSpc>
            </a:pPr>
            <a:endParaRPr lang="en-US" sz="3000" spc="-159" dirty="0">
              <a:solidFill>
                <a:srgbClr val="262262"/>
              </a:solidFill>
              <a:latin typeface="Lexend Deca"/>
              <a:ea typeface="Lexend Deca"/>
              <a:cs typeface="Lexend Deca"/>
              <a:sym typeface="Lexend Deca"/>
            </a:endParaRPr>
          </a:p>
          <a:p>
            <a:pPr marL="1295400" lvl="2" indent="-431800" algn="just">
              <a:lnSpc>
                <a:spcPts val="3720"/>
              </a:lnSpc>
              <a:buFont typeface="Arial"/>
              <a:buChar char="⚬"/>
            </a:pPr>
            <a:r>
              <a:rPr lang="en-US" sz="3000" spc="-159" dirty="0">
                <a:solidFill>
                  <a:srgbClr val="262262"/>
                </a:solidFill>
                <a:latin typeface="Lexend Deca"/>
                <a:ea typeface="Lexend Deca"/>
                <a:cs typeface="Lexend Deca"/>
                <a:sym typeface="Lexend Deca"/>
              </a:rPr>
              <a:t>Our instructional practices are adjusted based on the findings of the assessment data.</a:t>
            </a:r>
          </a:p>
          <a:p>
            <a:pPr algn="just">
              <a:lnSpc>
                <a:spcPts val="3720"/>
              </a:lnSpc>
            </a:pPr>
            <a:endParaRPr lang="en-US" sz="3000" spc="-159" dirty="0">
              <a:solidFill>
                <a:srgbClr val="262262"/>
              </a:solidFill>
              <a:latin typeface="Lexend Deca"/>
              <a:ea typeface="Lexend Deca"/>
              <a:cs typeface="Lexend Deca"/>
              <a:sym typeface="Lexend Deca"/>
            </a:endParaRPr>
          </a:p>
          <a:p>
            <a:pPr marL="1295400" lvl="2" indent="-431800" algn="just">
              <a:lnSpc>
                <a:spcPts val="3720"/>
              </a:lnSpc>
              <a:buFont typeface="Arial"/>
              <a:buChar char="⚬"/>
            </a:pPr>
            <a:r>
              <a:rPr lang="en-US" sz="3000" spc="-159" dirty="0">
                <a:solidFill>
                  <a:srgbClr val="262262"/>
                </a:solidFill>
                <a:latin typeface="Lexend Deca"/>
                <a:ea typeface="Lexend Deca"/>
                <a:cs typeface="Lexend Deca"/>
                <a:sym typeface="Lexend Deca"/>
              </a:rPr>
              <a:t>For further details about our school achievement data, we invite you to attend the EESAC meetings throughout the school year.</a:t>
            </a:r>
          </a:p>
          <a:p>
            <a:pPr algn="l">
              <a:lnSpc>
                <a:spcPts val="3720"/>
              </a:lnSpc>
            </a:pPr>
            <a:endParaRPr lang="en-US" sz="3000" spc="-159" dirty="0">
              <a:solidFill>
                <a:srgbClr val="262262"/>
              </a:solidFill>
              <a:latin typeface="Lexend Deca"/>
              <a:ea typeface="Lexend Deca"/>
              <a:cs typeface="Lexend Deca"/>
              <a:sym typeface="Lexend Deca"/>
            </a:endParaRPr>
          </a:p>
        </p:txBody>
      </p:sp>
      <p:sp>
        <p:nvSpPr>
          <p:cNvPr id="6" name="Freeform 6"/>
          <p:cNvSpPr/>
          <p:nvPr/>
        </p:nvSpPr>
        <p:spPr>
          <a:xfrm>
            <a:off x="1028700" y="4089399"/>
            <a:ext cx="3545579" cy="3134667"/>
          </a:xfrm>
          <a:custGeom>
            <a:avLst/>
            <a:gdLst/>
            <a:ahLst/>
            <a:cxnLst/>
            <a:rect l="l" t="t" r="r" b="b"/>
            <a:pathLst>
              <a:path w="3545579" h="3134667">
                <a:moveTo>
                  <a:pt x="0" y="0"/>
                </a:moveTo>
                <a:lnTo>
                  <a:pt x="3545579" y="0"/>
                </a:lnTo>
                <a:lnTo>
                  <a:pt x="3545579" y="3134667"/>
                </a:lnTo>
                <a:lnTo>
                  <a:pt x="0" y="3134667"/>
                </a:lnTo>
                <a:lnTo>
                  <a:pt x="0" y="0"/>
                </a:lnTo>
                <a:close/>
              </a:path>
            </a:pathLst>
          </a:custGeom>
          <a:blipFill>
            <a:blip r:embed="rId6" cstate="print"/>
            <a:stretch>
              <a:fillRect t="-65012"/>
            </a:stretch>
          </a:blipFill>
          <a:ln w="19050" cap="sq">
            <a:solidFill>
              <a:srgbClr val="000000"/>
            </a:solidFill>
            <a:prstDash val="solid"/>
            <a:miter/>
          </a:ln>
        </p:spPr>
        <p:txBody>
          <a:bodyPr/>
          <a:lstStyle/>
          <a:p>
            <a:endParaRPr lang="en-US"/>
          </a:p>
        </p:txBody>
      </p:sp>
      <p:sp>
        <p:nvSpPr>
          <p:cNvPr id="11" name="Slide Number Placeholder 10">
            <a:extLst>
              <a:ext uri="{FF2B5EF4-FFF2-40B4-BE49-F238E27FC236}">
                <a16:creationId xmlns:a16="http://schemas.microsoft.com/office/drawing/2014/main" id="{984D5D35-4230-3268-FC1E-379DFC14EE55}"/>
              </a:ext>
            </a:extLst>
          </p:cNvPr>
          <p:cNvSpPr>
            <a:spLocks noGrp="1"/>
          </p:cNvSpPr>
          <p:nvPr>
            <p:ph type="sldNum" sz="quarter" idx="12"/>
          </p:nvPr>
        </p:nvSpPr>
        <p:spPr/>
        <p:txBody>
          <a:bodyPr/>
          <a:lstStyle/>
          <a:p>
            <a:fld id="{B6F15528-21DE-4FAA-801E-634DDDAF4B2B}"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V="1">
            <a:off x="0" y="5747312"/>
            <a:ext cx="4539688" cy="4539688"/>
          </a:xfrm>
          <a:custGeom>
            <a:avLst/>
            <a:gdLst/>
            <a:ahLst/>
            <a:cxnLst/>
            <a:rect l="l" t="t" r="r" b="b"/>
            <a:pathLst>
              <a:path w="4539688" h="4539688">
                <a:moveTo>
                  <a:pt x="0" y="4539688"/>
                </a:moveTo>
                <a:lnTo>
                  <a:pt x="4539688" y="4539688"/>
                </a:lnTo>
                <a:lnTo>
                  <a:pt x="4539688" y="0"/>
                </a:lnTo>
                <a:lnTo>
                  <a:pt x="0" y="0"/>
                </a:lnTo>
                <a:lnTo>
                  <a:pt x="0" y="4539688"/>
                </a:lnTo>
                <a:close/>
              </a:path>
            </a:pathLst>
          </a:custGeom>
          <a:blipFill>
            <a:blip r:embed="rId3" cstate="print">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5" cstate="print"/>
            <a:stretch>
              <a:fillRect/>
            </a:stretch>
          </a:blipFill>
        </p:spPr>
        <p:txBody>
          <a:bodyPr/>
          <a:lstStyle/>
          <a:p>
            <a:endParaRPr lang="en-US"/>
          </a:p>
        </p:txBody>
      </p:sp>
      <p:sp>
        <p:nvSpPr>
          <p:cNvPr id="4" name="Freeform 4"/>
          <p:cNvSpPr/>
          <p:nvPr/>
        </p:nvSpPr>
        <p:spPr>
          <a:xfrm>
            <a:off x="7106511" y="6936357"/>
            <a:ext cx="4074978" cy="2714954"/>
          </a:xfrm>
          <a:custGeom>
            <a:avLst/>
            <a:gdLst/>
            <a:ahLst/>
            <a:cxnLst/>
            <a:rect l="l" t="t" r="r" b="b"/>
            <a:pathLst>
              <a:path w="4074978" h="2714954">
                <a:moveTo>
                  <a:pt x="0" y="0"/>
                </a:moveTo>
                <a:lnTo>
                  <a:pt x="4074978" y="0"/>
                </a:lnTo>
                <a:lnTo>
                  <a:pt x="4074978" y="2714954"/>
                </a:lnTo>
                <a:lnTo>
                  <a:pt x="0" y="2714954"/>
                </a:lnTo>
                <a:lnTo>
                  <a:pt x="0" y="0"/>
                </a:lnTo>
                <a:close/>
              </a:path>
            </a:pathLst>
          </a:custGeom>
          <a:blipFill>
            <a:blip r:embed="rId6" cstate="print"/>
            <a:stretch>
              <a:fillRect/>
            </a:stretch>
          </a:blipFill>
          <a:ln w="19050" cap="sq">
            <a:solidFill>
              <a:srgbClr val="000000"/>
            </a:solidFill>
            <a:prstDash val="solid"/>
            <a:miter/>
          </a:ln>
        </p:spPr>
        <p:txBody>
          <a:bodyPr/>
          <a:lstStyle/>
          <a:p>
            <a:endParaRPr lang="en-US"/>
          </a:p>
        </p:txBody>
      </p:sp>
      <p:sp>
        <p:nvSpPr>
          <p:cNvPr id="5" name="TextBox 5"/>
          <p:cNvSpPr txBox="1"/>
          <p:nvPr/>
        </p:nvSpPr>
        <p:spPr>
          <a:xfrm>
            <a:off x="0" y="784225"/>
            <a:ext cx="18288000" cy="530225"/>
          </a:xfrm>
          <a:prstGeom prst="rect">
            <a:avLst/>
          </a:prstGeom>
        </p:spPr>
        <p:txBody>
          <a:bodyPr lIns="0" tIns="0" rIns="0" bIns="0" rtlCol="0" anchor="t">
            <a:spAutoFit/>
          </a:bodyPr>
          <a:lstStyle/>
          <a:p>
            <a:pPr algn="ctr">
              <a:lnSpc>
                <a:spcPts val="3999"/>
              </a:lnSpc>
            </a:pPr>
            <a:r>
              <a:rPr lang="en-US" sz="3999" b="1" spc="-211" dirty="0">
                <a:solidFill>
                  <a:srgbClr val="262262"/>
                </a:solidFill>
                <a:latin typeface="Lexend Deca"/>
                <a:ea typeface="Lexend Deca"/>
                <a:cs typeface="Lexend Deca"/>
                <a:sym typeface="Lexend Deca"/>
              </a:rPr>
              <a:t>Parent’s Right-to-Know</a:t>
            </a:r>
          </a:p>
        </p:txBody>
      </p:sp>
      <p:sp>
        <p:nvSpPr>
          <p:cNvPr id="6" name="TextBox 6"/>
          <p:cNvSpPr txBox="1"/>
          <p:nvPr/>
        </p:nvSpPr>
        <p:spPr>
          <a:xfrm>
            <a:off x="1167500" y="2119084"/>
            <a:ext cx="16091800" cy="5099685"/>
          </a:xfrm>
          <a:prstGeom prst="rect">
            <a:avLst/>
          </a:prstGeom>
        </p:spPr>
        <p:txBody>
          <a:bodyPr lIns="0" tIns="0" rIns="0" bIns="0" rtlCol="0" anchor="t">
            <a:spAutoFit/>
          </a:bodyPr>
          <a:lstStyle/>
          <a:p>
            <a:pPr marL="647700" lvl="1" indent="-323850" algn="just">
              <a:lnSpc>
                <a:spcPts val="3120"/>
              </a:lnSpc>
              <a:buFont typeface="Arial"/>
              <a:buChar char="•"/>
            </a:pPr>
            <a:r>
              <a:rPr lang="en-US" sz="3000" spc="-159" dirty="0">
                <a:solidFill>
                  <a:srgbClr val="262262"/>
                </a:solidFill>
                <a:latin typeface="Lexend Deca"/>
                <a:ea typeface="Lexend Deca"/>
                <a:cs typeface="Lexend Deca"/>
                <a:sym typeface="Lexend Deca"/>
              </a:rPr>
              <a:t>Parents have the right to request and receive timely information regarding the professional qualifications of their child’s teachers and paraprofessionals.</a:t>
            </a:r>
          </a:p>
          <a:p>
            <a:pPr algn="just">
              <a:lnSpc>
                <a:spcPts val="3120"/>
              </a:lnSpc>
            </a:pPr>
            <a:endParaRPr lang="en-US" sz="3000" spc="-159" dirty="0">
              <a:solidFill>
                <a:srgbClr val="262262"/>
              </a:solidFill>
              <a:latin typeface="Lexend Deca"/>
              <a:ea typeface="Lexend Deca"/>
              <a:cs typeface="Lexend Deca"/>
              <a:sym typeface="Lexend Deca"/>
            </a:endParaRPr>
          </a:p>
          <a:p>
            <a:pPr marL="647700" lvl="1" indent="-323850" algn="just">
              <a:lnSpc>
                <a:spcPts val="3120"/>
              </a:lnSpc>
              <a:buFont typeface="Arial"/>
              <a:buChar char="•"/>
            </a:pPr>
            <a:r>
              <a:rPr lang="en-US" sz="3000" spc="-159" dirty="0">
                <a:solidFill>
                  <a:srgbClr val="262262"/>
                </a:solidFill>
                <a:latin typeface="Lexend Deca"/>
                <a:ea typeface="Lexend Deca"/>
                <a:cs typeface="Lexend Deca"/>
                <a:sym typeface="Lexend Deca"/>
              </a:rPr>
              <a:t>Parents must be notified if their child is assigned to, or taught by, a teacher who does not meet state certification requirements for the grade level or subject area for four (4) or more consecutive weeks.</a:t>
            </a:r>
          </a:p>
          <a:p>
            <a:pPr algn="just">
              <a:lnSpc>
                <a:spcPts val="3120"/>
              </a:lnSpc>
            </a:pPr>
            <a:endParaRPr lang="en-US" sz="3000" spc="-159" dirty="0">
              <a:solidFill>
                <a:srgbClr val="262262"/>
              </a:solidFill>
              <a:latin typeface="Lexend Deca"/>
              <a:ea typeface="Lexend Deca"/>
              <a:cs typeface="Lexend Deca"/>
              <a:sym typeface="Lexend Deca"/>
            </a:endParaRPr>
          </a:p>
          <a:p>
            <a:pPr marL="647700" lvl="1" indent="-323850" algn="just">
              <a:lnSpc>
                <a:spcPts val="3120"/>
              </a:lnSpc>
              <a:buFont typeface="Arial"/>
              <a:buChar char="•"/>
            </a:pPr>
            <a:r>
              <a:rPr lang="en-US" sz="3000" spc="-159" dirty="0">
                <a:solidFill>
                  <a:srgbClr val="262262"/>
                </a:solidFill>
                <a:latin typeface="Lexend Deca"/>
                <a:ea typeface="Lexend Deca"/>
                <a:cs typeface="Lexend Deca"/>
                <a:sym typeface="Lexend Deca"/>
              </a:rPr>
              <a:t>Parents should be provided information regarding the level of academic achievement of their child on State required academic assessments. </a:t>
            </a:r>
          </a:p>
          <a:p>
            <a:pPr algn="just">
              <a:lnSpc>
                <a:spcPts val="3120"/>
              </a:lnSpc>
            </a:pPr>
            <a:endParaRPr lang="en-US" sz="3000" spc="-159" dirty="0">
              <a:solidFill>
                <a:srgbClr val="262262"/>
              </a:solidFill>
              <a:latin typeface="Lexend Deca"/>
              <a:ea typeface="Lexend Deca"/>
              <a:cs typeface="Lexend Deca"/>
              <a:sym typeface="Lexend Deca"/>
            </a:endParaRPr>
          </a:p>
          <a:p>
            <a:pPr marL="647700" lvl="1" indent="-323850" algn="just">
              <a:lnSpc>
                <a:spcPts val="3120"/>
              </a:lnSpc>
              <a:buFont typeface="Arial"/>
              <a:buChar char="•"/>
            </a:pPr>
            <a:r>
              <a:rPr lang="en-US" sz="3000" spc="-159" dirty="0">
                <a:solidFill>
                  <a:srgbClr val="262262"/>
                </a:solidFill>
                <a:latin typeface="Lexend Deca"/>
                <a:ea typeface="Lexend Deca"/>
                <a:cs typeface="Lexend Deca"/>
                <a:sym typeface="Lexend Deca"/>
              </a:rPr>
              <a:t>To the extent that it is feasible, information must be in a language that parents can understand.</a:t>
            </a:r>
          </a:p>
          <a:p>
            <a:pPr algn="just">
              <a:lnSpc>
                <a:spcPts val="3120"/>
              </a:lnSpc>
            </a:pPr>
            <a:endParaRPr lang="en-US" sz="3000" spc="-159" dirty="0">
              <a:solidFill>
                <a:srgbClr val="262262"/>
              </a:solidFill>
              <a:latin typeface="Lexend Deca"/>
              <a:ea typeface="Lexend Deca"/>
              <a:cs typeface="Lexend Deca"/>
              <a:sym typeface="Lexend Deca"/>
            </a:endParaRPr>
          </a:p>
        </p:txBody>
      </p:sp>
      <p:sp>
        <p:nvSpPr>
          <p:cNvPr id="11" name="Slide Number Placeholder 10">
            <a:extLst>
              <a:ext uri="{FF2B5EF4-FFF2-40B4-BE49-F238E27FC236}">
                <a16:creationId xmlns:a16="http://schemas.microsoft.com/office/drawing/2014/main" id="{6BA54F5C-281B-762A-2357-B47B7D8A36A6}"/>
              </a:ext>
            </a:extLst>
          </p:cNvPr>
          <p:cNvSpPr>
            <a:spLocks noGrp="1"/>
          </p:cNvSpPr>
          <p:nvPr>
            <p:ph type="sldNum" sz="quarter" idx="12"/>
          </p:nvPr>
        </p:nvSpPr>
        <p:spPr/>
        <p:txBody>
          <a:bodyPr/>
          <a:lstStyle/>
          <a:p>
            <a:fld id="{B6F15528-21DE-4FAA-801E-634DDDAF4B2B}"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V="1">
            <a:off x="0" y="5747312"/>
            <a:ext cx="4539688" cy="4539688"/>
          </a:xfrm>
          <a:custGeom>
            <a:avLst/>
            <a:gdLst/>
            <a:ahLst/>
            <a:cxnLst/>
            <a:rect l="l" t="t" r="r" b="b"/>
            <a:pathLst>
              <a:path w="4539688" h="4539688">
                <a:moveTo>
                  <a:pt x="0" y="4539688"/>
                </a:moveTo>
                <a:lnTo>
                  <a:pt x="4539688" y="4539688"/>
                </a:lnTo>
                <a:lnTo>
                  <a:pt x="4539688" y="0"/>
                </a:lnTo>
                <a:lnTo>
                  <a:pt x="0" y="0"/>
                </a:lnTo>
                <a:lnTo>
                  <a:pt x="0" y="4539688"/>
                </a:lnTo>
                <a:close/>
              </a:path>
            </a:pathLst>
          </a:custGeom>
          <a:blipFill>
            <a:blip r:embed="rId3" cstate="print">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5" cstate="print"/>
            <a:stretch>
              <a:fillRect/>
            </a:stretch>
          </a:blipFill>
        </p:spPr>
        <p:txBody>
          <a:bodyPr/>
          <a:lstStyle/>
          <a:p>
            <a:endParaRPr lang="en-US"/>
          </a:p>
        </p:txBody>
      </p:sp>
      <p:sp>
        <p:nvSpPr>
          <p:cNvPr id="4" name="Freeform 4"/>
          <p:cNvSpPr/>
          <p:nvPr/>
        </p:nvSpPr>
        <p:spPr>
          <a:xfrm>
            <a:off x="6885469" y="6540231"/>
            <a:ext cx="4517061" cy="3014111"/>
          </a:xfrm>
          <a:custGeom>
            <a:avLst/>
            <a:gdLst/>
            <a:ahLst/>
            <a:cxnLst/>
            <a:rect l="l" t="t" r="r" b="b"/>
            <a:pathLst>
              <a:path w="4517061" h="3014111">
                <a:moveTo>
                  <a:pt x="0" y="0"/>
                </a:moveTo>
                <a:lnTo>
                  <a:pt x="4517061" y="0"/>
                </a:lnTo>
                <a:lnTo>
                  <a:pt x="4517061" y="3014111"/>
                </a:lnTo>
                <a:lnTo>
                  <a:pt x="0" y="3014111"/>
                </a:lnTo>
                <a:lnTo>
                  <a:pt x="0" y="0"/>
                </a:lnTo>
                <a:close/>
              </a:path>
            </a:pathLst>
          </a:custGeom>
          <a:blipFill>
            <a:blip r:embed="rId6" cstate="print"/>
            <a:stretch>
              <a:fillRect/>
            </a:stretch>
          </a:blipFill>
          <a:ln w="38100" cap="sq">
            <a:solidFill>
              <a:srgbClr val="262262"/>
            </a:solidFill>
            <a:prstDash val="solid"/>
            <a:miter/>
          </a:ln>
        </p:spPr>
        <p:txBody>
          <a:bodyPr/>
          <a:lstStyle/>
          <a:p>
            <a:endParaRPr lang="en-US"/>
          </a:p>
        </p:txBody>
      </p:sp>
      <p:sp>
        <p:nvSpPr>
          <p:cNvPr id="5" name="TextBox 5"/>
          <p:cNvSpPr txBox="1"/>
          <p:nvPr/>
        </p:nvSpPr>
        <p:spPr>
          <a:xfrm>
            <a:off x="0" y="701176"/>
            <a:ext cx="18288000" cy="530225"/>
          </a:xfrm>
          <a:prstGeom prst="rect">
            <a:avLst/>
          </a:prstGeom>
        </p:spPr>
        <p:txBody>
          <a:bodyPr lIns="0" tIns="0" rIns="0" bIns="0" rtlCol="0" anchor="t">
            <a:spAutoFit/>
          </a:bodyPr>
          <a:lstStyle/>
          <a:p>
            <a:pPr algn="ctr">
              <a:lnSpc>
                <a:spcPts val="3999"/>
              </a:lnSpc>
            </a:pPr>
            <a:r>
              <a:rPr lang="en-US" sz="3999" b="1" spc="-211" dirty="0">
                <a:solidFill>
                  <a:srgbClr val="262262"/>
                </a:solidFill>
                <a:latin typeface="Lexend Deca"/>
                <a:ea typeface="Lexend Deca"/>
                <a:cs typeface="Lexend Deca"/>
                <a:sym typeface="Lexend Deca"/>
              </a:rPr>
              <a:t>School-Level Parent and Family Engagement Feedback Form</a:t>
            </a:r>
          </a:p>
        </p:txBody>
      </p:sp>
      <p:sp>
        <p:nvSpPr>
          <p:cNvPr id="6" name="TextBox 6"/>
          <p:cNvSpPr txBox="1"/>
          <p:nvPr/>
        </p:nvSpPr>
        <p:spPr>
          <a:xfrm>
            <a:off x="1219200" y="2368501"/>
            <a:ext cx="16091800" cy="2756535"/>
          </a:xfrm>
          <a:prstGeom prst="rect">
            <a:avLst/>
          </a:prstGeom>
        </p:spPr>
        <p:txBody>
          <a:bodyPr lIns="0" tIns="0" rIns="0" bIns="0" rtlCol="0" anchor="t">
            <a:spAutoFit/>
          </a:bodyPr>
          <a:lstStyle/>
          <a:p>
            <a:pPr marL="647700" lvl="1" indent="-323850" algn="just">
              <a:lnSpc>
                <a:spcPts val="3120"/>
              </a:lnSpc>
              <a:buFont typeface="Arial"/>
              <a:buChar char="•"/>
            </a:pPr>
            <a:r>
              <a:rPr lang="en-US" sz="3000" spc="-159" dirty="0">
                <a:solidFill>
                  <a:srgbClr val="262262"/>
                </a:solidFill>
                <a:latin typeface="Lexend Deca"/>
                <a:ea typeface="Lexend Deca"/>
                <a:cs typeface="Lexend Deca"/>
                <a:sym typeface="Lexend Deca"/>
              </a:rPr>
              <a:t>Please complete the 2025-2026 Title I School-Level Parent and Family Engagement Feedback Form distributed today.</a:t>
            </a:r>
          </a:p>
          <a:p>
            <a:pPr algn="just">
              <a:lnSpc>
                <a:spcPts val="3120"/>
              </a:lnSpc>
            </a:pPr>
            <a:endParaRPr lang="en-US" sz="3000" spc="-159" dirty="0">
              <a:solidFill>
                <a:srgbClr val="262262"/>
              </a:solidFill>
              <a:latin typeface="Lexend Deca"/>
              <a:ea typeface="Lexend Deca"/>
              <a:cs typeface="Lexend Deca"/>
              <a:sym typeface="Lexend Deca"/>
            </a:endParaRPr>
          </a:p>
          <a:p>
            <a:pPr marL="647700" lvl="1" indent="-323850" algn="just">
              <a:lnSpc>
                <a:spcPts val="3120"/>
              </a:lnSpc>
              <a:buFont typeface="Arial"/>
              <a:buChar char="•"/>
            </a:pPr>
            <a:r>
              <a:rPr lang="en-US" sz="3000" spc="-159" dirty="0">
                <a:solidFill>
                  <a:srgbClr val="262262"/>
                </a:solidFill>
                <a:latin typeface="Lexend Deca"/>
                <a:ea typeface="Lexend Deca"/>
                <a:cs typeface="Lexend Deca"/>
                <a:sym typeface="Lexend Deca"/>
              </a:rPr>
              <a:t>The results of this survey will be utilized to help in the development of the School-Level Title I Parent and Family Engagement Plan (PFEP), and to plan future parent and family engagement activities, events, and workshops at </a:t>
            </a:r>
            <a:r>
              <a:rPr lang="en-US" sz="3000" spc="-159" dirty="0">
                <a:solidFill>
                  <a:schemeClr val="tx2">
                    <a:lumMod val="75000"/>
                  </a:schemeClr>
                </a:solidFill>
                <a:latin typeface="Lexend Deca"/>
                <a:ea typeface="Lexend Deca"/>
                <a:cs typeface="Lexend Deca"/>
                <a:sym typeface="Lexend Deca"/>
              </a:rPr>
              <a:t>Lincoln- Marti Charter Schools Hialeah.</a:t>
            </a:r>
          </a:p>
          <a:p>
            <a:pPr algn="just">
              <a:lnSpc>
                <a:spcPts val="3120"/>
              </a:lnSpc>
            </a:pPr>
            <a:endParaRPr lang="en-US" sz="3000" spc="-159" dirty="0">
              <a:solidFill>
                <a:srgbClr val="262262"/>
              </a:solidFill>
              <a:latin typeface="Lexend Deca"/>
              <a:ea typeface="Lexend Deca"/>
              <a:cs typeface="Lexend Deca"/>
              <a:sym typeface="Lexend Deca"/>
            </a:endParaRPr>
          </a:p>
        </p:txBody>
      </p:sp>
      <p:sp>
        <p:nvSpPr>
          <p:cNvPr id="11" name="Slide Number Placeholder 10">
            <a:extLst>
              <a:ext uri="{FF2B5EF4-FFF2-40B4-BE49-F238E27FC236}">
                <a16:creationId xmlns:a16="http://schemas.microsoft.com/office/drawing/2014/main" id="{4DA3C310-D1C8-B2FD-DC64-1A34FFACE127}"/>
              </a:ext>
            </a:extLst>
          </p:cNvPr>
          <p:cNvSpPr>
            <a:spLocks noGrp="1"/>
          </p:cNvSpPr>
          <p:nvPr>
            <p:ph type="sldNum" sz="quarter" idx="12"/>
          </p:nvPr>
        </p:nvSpPr>
        <p:spPr/>
        <p:txBody>
          <a:bodyPr/>
          <a:lstStyle/>
          <a:p>
            <a:fld id="{B6F15528-21DE-4FAA-801E-634DDDAF4B2B}"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V="1">
            <a:off x="0" y="5747312"/>
            <a:ext cx="4539688" cy="4539688"/>
          </a:xfrm>
          <a:custGeom>
            <a:avLst/>
            <a:gdLst/>
            <a:ahLst/>
            <a:cxnLst/>
            <a:rect l="l" t="t" r="r" b="b"/>
            <a:pathLst>
              <a:path w="4539688" h="4539688">
                <a:moveTo>
                  <a:pt x="0" y="4539688"/>
                </a:moveTo>
                <a:lnTo>
                  <a:pt x="4539688" y="4539688"/>
                </a:lnTo>
                <a:lnTo>
                  <a:pt x="4539688" y="0"/>
                </a:lnTo>
                <a:lnTo>
                  <a:pt x="0" y="0"/>
                </a:lnTo>
                <a:lnTo>
                  <a:pt x="0" y="4539688"/>
                </a:lnTo>
                <a:close/>
              </a:path>
            </a:pathLst>
          </a:custGeom>
          <a:blipFill>
            <a:blip r:embed="rId3" cstate="print">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5" cstate="print"/>
            <a:stretch>
              <a:fillRect/>
            </a:stretch>
          </a:blipFill>
        </p:spPr>
        <p:txBody>
          <a:bodyPr/>
          <a:lstStyle/>
          <a:p>
            <a:endParaRPr lang="en-US"/>
          </a:p>
        </p:txBody>
      </p:sp>
      <p:sp>
        <p:nvSpPr>
          <p:cNvPr id="4" name="TextBox 4"/>
          <p:cNvSpPr txBox="1"/>
          <p:nvPr/>
        </p:nvSpPr>
        <p:spPr>
          <a:xfrm>
            <a:off x="-1" y="719737"/>
            <a:ext cx="18288000" cy="530225"/>
          </a:xfrm>
          <a:prstGeom prst="rect">
            <a:avLst/>
          </a:prstGeom>
        </p:spPr>
        <p:txBody>
          <a:bodyPr lIns="0" tIns="0" rIns="0" bIns="0" rtlCol="0" anchor="t">
            <a:spAutoFit/>
          </a:bodyPr>
          <a:lstStyle/>
          <a:p>
            <a:pPr algn="ctr">
              <a:lnSpc>
                <a:spcPts val="3999"/>
              </a:lnSpc>
            </a:pPr>
            <a:r>
              <a:rPr lang="en-US" sz="3999" b="1" spc="-211" dirty="0">
                <a:solidFill>
                  <a:srgbClr val="262262"/>
                </a:solidFill>
                <a:latin typeface="Lexend Deca"/>
                <a:ea typeface="Lexend Deca"/>
                <a:cs typeface="Lexend Deca"/>
                <a:sym typeface="Lexend Deca"/>
              </a:rPr>
              <a:t>Consultation and Complaint Procedures</a:t>
            </a:r>
          </a:p>
        </p:txBody>
      </p:sp>
      <p:sp>
        <p:nvSpPr>
          <p:cNvPr id="5" name="TextBox 5"/>
          <p:cNvSpPr txBox="1"/>
          <p:nvPr/>
        </p:nvSpPr>
        <p:spPr>
          <a:xfrm>
            <a:off x="1624540" y="2319043"/>
            <a:ext cx="15038919" cy="2782813"/>
          </a:xfrm>
          <a:prstGeom prst="rect">
            <a:avLst/>
          </a:prstGeom>
        </p:spPr>
        <p:txBody>
          <a:bodyPr lIns="0" tIns="0" rIns="0" bIns="0" rtlCol="0" anchor="t">
            <a:spAutoFit/>
          </a:bodyPr>
          <a:lstStyle/>
          <a:p>
            <a:pPr marL="647700" lvl="1" indent="-323850" algn="just">
              <a:lnSpc>
                <a:spcPts val="3120"/>
              </a:lnSpc>
              <a:buFont typeface="Arial"/>
              <a:buChar char="•"/>
            </a:pPr>
            <a:r>
              <a:rPr lang="en-US" sz="3000" spc="-159" dirty="0">
                <a:solidFill>
                  <a:srgbClr val="262262"/>
                </a:solidFill>
                <a:latin typeface="Lexend Deca"/>
                <a:ea typeface="Lexend Deca"/>
                <a:cs typeface="Lexend Deca"/>
                <a:sym typeface="Lexend Deca"/>
              </a:rPr>
              <a:t>A student, parent or employee, who in good faith believes that the District has violated federal and state law pertaining to the delivery of Title I services and programs, may take action to resolve these allegations. </a:t>
            </a:r>
          </a:p>
          <a:p>
            <a:pPr algn="just">
              <a:lnSpc>
                <a:spcPts val="3120"/>
              </a:lnSpc>
            </a:pPr>
            <a:endParaRPr lang="en-US" sz="3000" spc="-159" dirty="0">
              <a:solidFill>
                <a:srgbClr val="262262"/>
              </a:solidFill>
              <a:latin typeface="Lexend Deca"/>
              <a:ea typeface="Lexend Deca"/>
              <a:cs typeface="Lexend Deca"/>
              <a:sym typeface="Lexend Deca"/>
            </a:endParaRPr>
          </a:p>
          <a:p>
            <a:pPr marL="647700" lvl="1" indent="-323850" algn="just">
              <a:lnSpc>
                <a:spcPts val="3120"/>
              </a:lnSpc>
              <a:buFont typeface="Arial"/>
              <a:buChar char="•"/>
            </a:pPr>
            <a:r>
              <a:rPr lang="en-US" sz="3000" spc="-159" dirty="0">
                <a:solidFill>
                  <a:srgbClr val="262262"/>
                </a:solidFill>
                <a:latin typeface="Lexend Deca"/>
                <a:ea typeface="Lexend Deca"/>
                <a:cs typeface="Lexend Deca"/>
                <a:sym typeface="Lexend Deca"/>
              </a:rPr>
              <a:t>More information can be found in the Parent and Family Engagement Section of the 2025-2026 Division of Student and Family Support Programs Procedures Manual.</a:t>
            </a:r>
          </a:p>
          <a:p>
            <a:pPr algn="just">
              <a:lnSpc>
                <a:spcPts val="3120"/>
              </a:lnSpc>
            </a:pPr>
            <a:endParaRPr lang="en-US" sz="3000" spc="-159" dirty="0">
              <a:solidFill>
                <a:srgbClr val="262262"/>
              </a:solidFill>
              <a:latin typeface="Lexend Deca"/>
              <a:ea typeface="Lexend Deca"/>
              <a:cs typeface="Lexend Deca"/>
              <a:sym typeface="Lexend Deca"/>
            </a:endParaRPr>
          </a:p>
        </p:txBody>
      </p:sp>
      <p:grpSp>
        <p:nvGrpSpPr>
          <p:cNvPr id="6" name="Group 6"/>
          <p:cNvGrpSpPr/>
          <p:nvPr/>
        </p:nvGrpSpPr>
        <p:grpSpPr>
          <a:xfrm>
            <a:off x="3793604" y="4991101"/>
            <a:ext cx="10608196" cy="2514599"/>
            <a:chOff x="-91723" y="-198774"/>
            <a:chExt cx="1911914" cy="638956"/>
          </a:xfrm>
        </p:grpSpPr>
        <p:sp>
          <p:nvSpPr>
            <p:cNvPr id="7" name="Freeform 7"/>
            <p:cNvSpPr/>
            <p:nvPr/>
          </p:nvSpPr>
          <p:spPr>
            <a:xfrm>
              <a:off x="-91723" y="-160050"/>
              <a:ext cx="1911914" cy="600232"/>
            </a:xfrm>
            <a:custGeom>
              <a:avLst/>
              <a:gdLst/>
              <a:ahLst/>
              <a:cxnLst/>
              <a:rect l="l" t="t" r="r" b="b"/>
              <a:pathLst>
                <a:path w="1802002" h="440182">
                  <a:moveTo>
                    <a:pt x="1802002" y="22803"/>
                  </a:moveTo>
                  <a:lnTo>
                    <a:pt x="1802002" y="417379"/>
                  </a:lnTo>
                  <a:cubicBezTo>
                    <a:pt x="1802002" y="423427"/>
                    <a:pt x="1799599" y="429227"/>
                    <a:pt x="1795323" y="433503"/>
                  </a:cubicBezTo>
                  <a:cubicBezTo>
                    <a:pt x="1791047" y="437780"/>
                    <a:pt x="1785247" y="440182"/>
                    <a:pt x="1779199" y="440182"/>
                  </a:cubicBezTo>
                  <a:lnTo>
                    <a:pt x="22803" y="440182"/>
                  </a:lnTo>
                  <a:cubicBezTo>
                    <a:pt x="16755" y="440182"/>
                    <a:pt x="10955" y="437780"/>
                    <a:pt x="6679" y="433503"/>
                  </a:cubicBezTo>
                  <a:cubicBezTo>
                    <a:pt x="2402" y="429227"/>
                    <a:pt x="0" y="423427"/>
                    <a:pt x="0" y="417379"/>
                  </a:cubicBezTo>
                  <a:lnTo>
                    <a:pt x="0" y="22803"/>
                  </a:lnTo>
                  <a:cubicBezTo>
                    <a:pt x="0" y="16755"/>
                    <a:pt x="2402" y="10955"/>
                    <a:pt x="6679" y="6679"/>
                  </a:cubicBezTo>
                  <a:cubicBezTo>
                    <a:pt x="10955" y="2402"/>
                    <a:pt x="16755" y="0"/>
                    <a:pt x="22803" y="0"/>
                  </a:cubicBezTo>
                  <a:lnTo>
                    <a:pt x="1779199" y="0"/>
                  </a:lnTo>
                  <a:cubicBezTo>
                    <a:pt x="1785247" y="0"/>
                    <a:pt x="1791047" y="2402"/>
                    <a:pt x="1795323" y="6679"/>
                  </a:cubicBezTo>
                  <a:cubicBezTo>
                    <a:pt x="1799599" y="10955"/>
                    <a:pt x="1802002" y="16755"/>
                    <a:pt x="1802002" y="22803"/>
                  </a:cubicBezTo>
                  <a:close/>
                </a:path>
              </a:pathLst>
            </a:custGeom>
            <a:solidFill>
              <a:srgbClr val="262262"/>
            </a:solidFill>
          </p:spPr>
          <p:txBody>
            <a:bodyPr/>
            <a:lstStyle/>
            <a:p>
              <a:endParaRPr lang="en-US"/>
            </a:p>
          </p:txBody>
        </p:sp>
        <p:sp>
          <p:nvSpPr>
            <p:cNvPr id="8" name="TextBox 8"/>
            <p:cNvSpPr txBox="1"/>
            <p:nvPr/>
          </p:nvSpPr>
          <p:spPr>
            <a:xfrm>
              <a:off x="-88768" y="-198774"/>
              <a:ext cx="1890770" cy="638956"/>
            </a:xfrm>
            <a:prstGeom prst="rect">
              <a:avLst/>
            </a:prstGeom>
          </p:spPr>
          <p:txBody>
            <a:bodyPr lIns="50800" tIns="50800" rIns="50800" bIns="50800" rtlCol="0" anchor="ctr"/>
            <a:lstStyle/>
            <a:p>
              <a:pPr algn="ctr">
                <a:lnSpc>
                  <a:spcPts val="4015"/>
                </a:lnSpc>
              </a:pPr>
              <a:r>
                <a:rPr lang="en-US" sz="3200" u="sng" spc="-204" dirty="0">
                  <a:solidFill>
                    <a:schemeClr val="bg1"/>
                  </a:solidFill>
                  <a:latin typeface="Lexend Deca"/>
                  <a:ea typeface="Lexend Deca"/>
                  <a:cs typeface="Lexend Deca"/>
                  <a:sym typeface="Lexend Deca"/>
                </a:rPr>
                <a:t>Parent and Family Engagement Section of the </a:t>
              </a:r>
            </a:p>
            <a:p>
              <a:pPr algn="ctr">
                <a:lnSpc>
                  <a:spcPts val="4015"/>
                </a:lnSpc>
              </a:pPr>
              <a:r>
                <a:rPr lang="en-US" sz="3200" u="sng" spc="-204" dirty="0">
                  <a:solidFill>
                    <a:schemeClr val="bg1"/>
                  </a:solidFill>
                  <a:latin typeface="Lexend Deca"/>
                  <a:ea typeface="Lexend Deca"/>
                  <a:cs typeface="Lexend Deca"/>
                  <a:sym typeface="Lexend Deca"/>
                </a:rPr>
                <a:t>2025-2026 Division of Student and Family Support Programs Procedures Manual</a:t>
              </a:r>
            </a:p>
          </p:txBody>
        </p:sp>
      </p:grpSp>
      <p:sp>
        <p:nvSpPr>
          <p:cNvPr id="13" name="Slide Number Placeholder 12">
            <a:extLst>
              <a:ext uri="{FF2B5EF4-FFF2-40B4-BE49-F238E27FC236}">
                <a16:creationId xmlns:a16="http://schemas.microsoft.com/office/drawing/2014/main" id="{00D5916D-7CA2-554C-7B2E-D8F937AEEA48}"/>
              </a:ext>
            </a:extLst>
          </p:cNvPr>
          <p:cNvSpPr>
            <a:spLocks noGrp="1"/>
          </p:cNvSpPr>
          <p:nvPr>
            <p:ph type="sldNum" sz="quarter" idx="12"/>
          </p:nvPr>
        </p:nvSpPr>
        <p:spPr/>
        <p:txBody>
          <a:bodyPr/>
          <a:lstStyle/>
          <a:p>
            <a:fld id="{B6F15528-21DE-4FAA-801E-634DDDAF4B2B}"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6172200"/>
            <a:ext cx="3120887" cy="4114800"/>
          </a:xfrm>
          <a:custGeom>
            <a:avLst/>
            <a:gdLst/>
            <a:ahLst/>
            <a:cxnLst/>
            <a:rect l="l" t="t" r="r" b="b"/>
            <a:pathLst>
              <a:path w="3120887" h="4114800">
                <a:moveTo>
                  <a:pt x="0" y="0"/>
                </a:moveTo>
                <a:lnTo>
                  <a:pt x="3120887" y="0"/>
                </a:lnTo>
                <a:lnTo>
                  <a:pt x="3120887" y="4114800"/>
                </a:lnTo>
                <a:lnTo>
                  <a:pt x="0" y="4114800"/>
                </a:lnTo>
                <a:lnTo>
                  <a:pt x="0" y="0"/>
                </a:lnTo>
                <a:close/>
              </a:path>
            </a:pathLst>
          </a:custGeom>
          <a:blipFill>
            <a:blip r:embed="rId3" cstate="print">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TextBox 3"/>
          <p:cNvSpPr txBox="1"/>
          <p:nvPr/>
        </p:nvSpPr>
        <p:spPr>
          <a:xfrm>
            <a:off x="0" y="1190625"/>
            <a:ext cx="18288000" cy="421269"/>
          </a:xfrm>
          <a:prstGeom prst="rect">
            <a:avLst/>
          </a:prstGeom>
        </p:spPr>
        <p:txBody>
          <a:bodyPr lIns="0" tIns="0" rIns="0" bIns="0" rtlCol="0" anchor="t">
            <a:spAutoFit/>
          </a:bodyPr>
          <a:lstStyle/>
          <a:p>
            <a:pPr algn="ctr">
              <a:lnSpc>
                <a:spcPts val="3079"/>
              </a:lnSpc>
            </a:pPr>
            <a:r>
              <a:rPr lang="en-US" sz="3999" b="1" spc="-211" dirty="0">
                <a:solidFill>
                  <a:srgbClr val="262262"/>
                </a:solidFill>
                <a:latin typeface="Lexend Deca"/>
                <a:ea typeface="Lexend Deca"/>
                <a:cs typeface="Lexend Deca"/>
                <a:sym typeface="Lexend Deca"/>
              </a:rPr>
              <a:t>School Contact Information</a:t>
            </a:r>
          </a:p>
        </p:txBody>
      </p:sp>
      <p:sp>
        <p:nvSpPr>
          <p:cNvPr id="4" name="Freeform 4"/>
          <p:cNvSpPr/>
          <p:nvPr/>
        </p:nvSpPr>
        <p:spPr>
          <a:xfrm rot="5400000">
            <a:off x="496957" y="-496957"/>
            <a:ext cx="3120887" cy="4114800"/>
          </a:xfrm>
          <a:custGeom>
            <a:avLst/>
            <a:gdLst/>
            <a:ahLst/>
            <a:cxnLst/>
            <a:rect l="l" t="t" r="r" b="b"/>
            <a:pathLst>
              <a:path w="3120887" h="4114800">
                <a:moveTo>
                  <a:pt x="0" y="0"/>
                </a:moveTo>
                <a:lnTo>
                  <a:pt x="3120886" y="0"/>
                </a:lnTo>
                <a:lnTo>
                  <a:pt x="3120886" y="4114800"/>
                </a:lnTo>
                <a:lnTo>
                  <a:pt x="0" y="4114800"/>
                </a:lnTo>
                <a:lnTo>
                  <a:pt x="0" y="0"/>
                </a:lnTo>
                <a:close/>
              </a:path>
            </a:pathLst>
          </a:custGeom>
          <a:blipFill>
            <a:blip r:embed="rId3" cstate="print">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rot="-10800000">
            <a:off x="15167113" y="0"/>
            <a:ext cx="3120887" cy="4114800"/>
          </a:xfrm>
          <a:custGeom>
            <a:avLst/>
            <a:gdLst/>
            <a:ahLst/>
            <a:cxnLst/>
            <a:rect l="l" t="t" r="r" b="b"/>
            <a:pathLst>
              <a:path w="3120887" h="4114800">
                <a:moveTo>
                  <a:pt x="0" y="0"/>
                </a:moveTo>
                <a:lnTo>
                  <a:pt x="3120887" y="0"/>
                </a:lnTo>
                <a:lnTo>
                  <a:pt x="3120887" y="4114800"/>
                </a:lnTo>
                <a:lnTo>
                  <a:pt x="0" y="4114800"/>
                </a:lnTo>
                <a:lnTo>
                  <a:pt x="0" y="0"/>
                </a:lnTo>
                <a:close/>
              </a:path>
            </a:pathLst>
          </a:custGeom>
          <a:blipFill>
            <a:blip r:embed="rId3" cstate="print">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rot="-5400000">
            <a:off x="14670157" y="6669157"/>
            <a:ext cx="3120887" cy="4114800"/>
          </a:xfrm>
          <a:custGeom>
            <a:avLst/>
            <a:gdLst/>
            <a:ahLst/>
            <a:cxnLst/>
            <a:rect l="l" t="t" r="r" b="b"/>
            <a:pathLst>
              <a:path w="3120887" h="4114800">
                <a:moveTo>
                  <a:pt x="0" y="0"/>
                </a:moveTo>
                <a:lnTo>
                  <a:pt x="3120886" y="0"/>
                </a:lnTo>
                <a:lnTo>
                  <a:pt x="3120886" y="4114800"/>
                </a:lnTo>
                <a:lnTo>
                  <a:pt x="0" y="4114800"/>
                </a:lnTo>
                <a:lnTo>
                  <a:pt x="0" y="0"/>
                </a:lnTo>
                <a:close/>
              </a:path>
            </a:pathLst>
          </a:custGeom>
          <a:blipFill>
            <a:blip r:embed="rId3" cstate="print">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15766032" y="2697100"/>
            <a:ext cx="929135" cy="187516"/>
          </a:xfrm>
          <a:custGeom>
            <a:avLst/>
            <a:gdLst/>
            <a:ahLst/>
            <a:cxnLst/>
            <a:rect l="l" t="t" r="r" b="b"/>
            <a:pathLst>
              <a:path w="929135" h="187516">
                <a:moveTo>
                  <a:pt x="0" y="0"/>
                </a:moveTo>
                <a:lnTo>
                  <a:pt x="929136" y="0"/>
                </a:lnTo>
                <a:lnTo>
                  <a:pt x="929136" y="187517"/>
                </a:lnTo>
                <a:lnTo>
                  <a:pt x="0" y="187517"/>
                </a:lnTo>
                <a:lnTo>
                  <a:pt x="0" y="0"/>
                </a:lnTo>
                <a:close/>
              </a:path>
            </a:pathLst>
          </a:custGeom>
          <a:blipFill>
            <a:blip r:embed="rId5" cstate="print">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028700" y="2697100"/>
            <a:ext cx="929135" cy="187516"/>
          </a:xfrm>
          <a:custGeom>
            <a:avLst/>
            <a:gdLst/>
            <a:ahLst/>
            <a:cxnLst/>
            <a:rect l="l" t="t" r="r" b="b"/>
            <a:pathLst>
              <a:path w="929135" h="187516">
                <a:moveTo>
                  <a:pt x="0" y="0"/>
                </a:moveTo>
                <a:lnTo>
                  <a:pt x="929135" y="0"/>
                </a:lnTo>
                <a:lnTo>
                  <a:pt x="929135" y="187517"/>
                </a:lnTo>
                <a:lnTo>
                  <a:pt x="0" y="187517"/>
                </a:lnTo>
                <a:lnTo>
                  <a:pt x="0" y="0"/>
                </a:lnTo>
                <a:close/>
              </a:path>
            </a:pathLst>
          </a:custGeom>
          <a:blipFill>
            <a:blip r:embed="rId5" cstate="print">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a:off x="1493268" y="3833481"/>
            <a:ext cx="4071435" cy="3053576"/>
          </a:xfrm>
          <a:custGeom>
            <a:avLst/>
            <a:gdLst/>
            <a:ahLst/>
            <a:cxnLst/>
            <a:rect l="l" t="t" r="r" b="b"/>
            <a:pathLst>
              <a:path w="4071435" h="3053576">
                <a:moveTo>
                  <a:pt x="0" y="0"/>
                </a:moveTo>
                <a:lnTo>
                  <a:pt x="4071435" y="0"/>
                </a:lnTo>
                <a:lnTo>
                  <a:pt x="4071435" y="3053577"/>
                </a:lnTo>
                <a:lnTo>
                  <a:pt x="0" y="3053577"/>
                </a:lnTo>
                <a:lnTo>
                  <a:pt x="0" y="0"/>
                </a:lnTo>
                <a:close/>
              </a:path>
            </a:pathLst>
          </a:custGeom>
          <a:blipFill>
            <a:blip r:embed="rId7" cstate="print"/>
            <a:stretch>
              <a:fillRect/>
            </a:stretch>
          </a:blipFill>
          <a:ln w="19050" cap="sq">
            <a:solidFill>
              <a:srgbClr val="262262"/>
            </a:solidFill>
            <a:prstDash val="solid"/>
            <a:miter/>
          </a:ln>
        </p:spPr>
        <p:txBody>
          <a:bodyPr/>
          <a:lstStyle/>
          <a:p>
            <a:endParaRPr lang="en-US"/>
          </a:p>
        </p:txBody>
      </p:sp>
      <p:sp>
        <p:nvSpPr>
          <p:cNvPr id="10" name="TextBox 10"/>
          <p:cNvSpPr txBox="1"/>
          <p:nvPr/>
        </p:nvSpPr>
        <p:spPr>
          <a:xfrm>
            <a:off x="6487053" y="2247901"/>
            <a:ext cx="9743547" cy="7553350"/>
          </a:xfrm>
          <a:prstGeom prst="rect">
            <a:avLst/>
          </a:prstGeom>
        </p:spPr>
        <p:txBody>
          <a:bodyPr wrap="square" lIns="0" tIns="0" rIns="0" bIns="0" rtlCol="0" anchor="t">
            <a:spAutoFit/>
          </a:bodyPr>
          <a:lstStyle/>
          <a:p>
            <a:pPr marL="647700" lvl="1" indent="-323850" algn="just">
              <a:lnSpc>
                <a:spcPts val="3120"/>
              </a:lnSpc>
              <a:buFont typeface="Arial"/>
              <a:buChar char="•"/>
            </a:pPr>
            <a:r>
              <a:rPr lang="en-US" sz="3000" spc="-159" dirty="0">
                <a:solidFill>
                  <a:schemeClr val="tx2">
                    <a:lumMod val="75000"/>
                  </a:schemeClr>
                </a:solidFill>
                <a:latin typeface="Lexend Deca"/>
                <a:ea typeface="Lexend Deca"/>
                <a:cs typeface="Lexend Deca"/>
                <a:sym typeface="Lexend Deca"/>
              </a:rPr>
              <a:t>Lincoln- Marti charter Schools Hialeah</a:t>
            </a:r>
          </a:p>
          <a:p>
            <a:pPr algn="just">
              <a:lnSpc>
                <a:spcPts val="3120"/>
              </a:lnSpc>
            </a:pPr>
            <a:endParaRPr lang="en-US" sz="3000" spc="-159" dirty="0">
              <a:solidFill>
                <a:schemeClr val="tx2">
                  <a:lumMod val="75000"/>
                </a:schemeClr>
              </a:solidFill>
              <a:latin typeface="Lexend Deca"/>
              <a:ea typeface="Lexend Deca"/>
              <a:cs typeface="Lexend Deca"/>
              <a:sym typeface="Lexend Deca"/>
            </a:endParaRPr>
          </a:p>
          <a:p>
            <a:pPr marL="647700" lvl="1" indent="-323850" algn="just">
              <a:lnSpc>
                <a:spcPts val="3120"/>
              </a:lnSpc>
              <a:buFont typeface="Arial"/>
              <a:buChar char="•"/>
            </a:pPr>
            <a:r>
              <a:rPr lang="en-US" sz="3000" spc="-159" dirty="0">
                <a:solidFill>
                  <a:schemeClr val="tx2">
                    <a:lumMod val="75000"/>
                  </a:schemeClr>
                </a:solidFill>
                <a:latin typeface="Lexend Deca"/>
                <a:ea typeface="Lexend Deca"/>
                <a:cs typeface="Lexend Deca"/>
                <a:sym typeface="Lexend Deca"/>
              </a:rPr>
              <a:t>3550 W 84</a:t>
            </a:r>
            <a:r>
              <a:rPr lang="en-US" sz="3000" spc="-159" baseline="30000" dirty="0">
                <a:solidFill>
                  <a:schemeClr val="tx2">
                    <a:lumMod val="75000"/>
                  </a:schemeClr>
                </a:solidFill>
                <a:latin typeface="Lexend Deca"/>
                <a:ea typeface="Lexend Deca"/>
                <a:cs typeface="Lexend Deca"/>
                <a:sym typeface="Lexend Deca"/>
              </a:rPr>
              <a:t>th</a:t>
            </a:r>
            <a:r>
              <a:rPr lang="en-US" sz="3000" spc="-159" dirty="0">
                <a:solidFill>
                  <a:schemeClr val="tx2">
                    <a:lumMod val="75000"/>
                  </a:schemeClr>
                </a:solidFill>
                <a:latin typeface="Lexend Deca"/>
                <a:ea typeface="Lexend Deca"/>
                <a:cs typeface="Lexend Deca"/>
                <a:sym typeface="Lexend Deca"/>
              </a:rPr>
              <a:t> St Hialeah, FL 33018</a:t>
            </a:r>
          </a:p>
          <a:p>
            <a:pPr algn="just">
              <a:lnSpc>
                <a:spcPts val="3120"/>
              </a:lnSpc>
            </a:pPr>
            <a:endParaRPr lang="en-US" sz="3000" spc="-159" dirty="0">
              <a:solidFill>
                <a:schemeClr val="tx2">
                  <a:lumMod val="75000"/>
                </a:schemeClr>
              </a:solidFill>
              <a:latin typeface="Lexend Deca"/>
              <a:ea typeface="Lexend Deca"/>
              <a:cs typeface="Lexend Deca"/>
              <a:sym typeface="Lexend Deca"/>
            </a:endParaRPr>
          </a:p>
          <a:p>
            <a:pPr marL="647700" lvl="1" indent="-323850" algn="just">
              <a:lnSpc>
                <a:spcPts val="3120"/>
              </a:lnSpc>
              <a:buFont typeface="Arial"/>
              <a:buChar char="•"/>
            </a:pPr>
            <a:r>
              <a:rPr lang="en-US" sz="3200" dirty="0">
                <a:solidFill>
                  <a:schemeClr val="tx2">
                    <a:lumMod val="75000"/>
                  </a:schemeClr>
                </a:solidFill>
                <a:hlinkClick r:id="rId8"/>
              </a:rPr>
              <a:t>https://lincoln-marticharters.com/lincoln-marti-charter-hialeah-campus/</a:t>
            </a:r>
            <a:endParaRPr lang="en-US" sz="3200" dirty="0">
              <a:solidFill>
                <a:schemeClr val="tx2">
                  <a:lumMod val="75000"/>
                </a:schemeClr>
              </a:solidFill>
            </a:endParaRPr>
          </a:p>
          <a:p>
            <a:pPr algn="just">
              <a:lnSpc>
                <a:spcPts val="3120"/>
              </a:lnSpc>
            </a:pPr>
            <a:endParaRPr lang="en-US" sz="3000" spc="-159" dirty="0">
              <a:solidFill>
                <a:schemeClr val="tx2">
                  <a:lumMod val="75000"/>
                </a:schemeClr>
              </a:solidFill>
              <a:latin typeface="Lexend Deca"/>
              <a:ea typeface="Lexend Deca"/>
              <a:cs typeface="Lexend Deca"/>
              <a:sym typeface="Lexend Deca"/>
            </a:endParaRPr>
          </a:p>
          <a:p>
            <a:pPr marL="647700" lvl="1" indent="-323850" algn="just">
              <a:lnSpc>
                <a:spcPts val="3120"/>
              </a:lnSpc>
              <a:buFont typeface="Arial"/>
              <a:buChar char="•"/>
            </a:pPr>
            <a:r>
              <a:rPr lang="en-US" sz="3000" spc="-159" dirty="0">
                <a:solidFill>
                  <a:schemeClr val="tx2">
                    <a:lumMod val="75000"/>
                  </a:schemeClr>
                </a:solidFill>
                <a:latin typeface="Lexend Deca"/>
                <a:ea typeface="Lexend Deca"/>
                <a:cs typeface="Lexend Deca"/>
                <a:sym typeface="Lexend Deca"/>
              </a:rPr>
              <a:t>(305) 827-8080</a:t>
            </a:r>
          </a:p>
          <a:p>
            <a:pPr algn="just">
              <a:lnSpc>
                <a:spcPts val="3120"/>
              </a:lnSpc>
            </a:pPr>
            <a:endParaRPr lang="en-US" sz="3000" spc="-159" dirty="0">
              <a:solidFill>
                <a:schemeClr val="tx2">
                  <a:lumMod val="75000"/>
                </a:schemeClr>
              </a:solidFill>
              <a:latin typeface="Lexend Deca"/>
              <a:ea typeface="Lexend Deca"/>
              <a:cs typeface="Lexend Deca"/>
              <a:sym typeface="Lexend Deca"/>
            </a:endParaRPr>
          </a:p>
          <a:p>
            <a:pPr marL="647700" lvl="1" indent="-323850" algn="just">
              <a:lnSpc>
                <a:spcPts val="3120"/>
              </a:lnSpc>
              <a:buFont typeface="Arial"/>
              <a:buChar char="•"/>
            </a:pPr>
            <a:r>
              <a:rPr lang="en-US" sz="3000" spc="-159" dirty="0">
                <a:solidFill>
                  <a:schemeClr val="tx2">
                    <a:lumMod val="75000"/>
                  </a:schemeClr>
                </a:solidFill>
                <a:latin typeface="Lexend Deca"/>
                <a:ea typeface="Lexend Deca"/>
                <a:cs typeface="Lexend Deca"/>
                <a:sym typeface="Lexend Deca"/>
                <a:hlinkClick r:id="rId9"/>
              </a:rPr>
              <a:t>school96@lincoln-marti.com</a:t>
            </a:r>
            <a:endParaRPr lang="en-US" sz="3000" spc="-159" dirty="0">
              <a:solidFill>
                <a:schemeClr val="tx2">
                  <a:lumMod val="75000"/>
                </a:schemeClr>
              </a:solidFill>
              <a:latin typeface="Lexend Deca"/>
              <a:ea typeface="Lexend Deca"/>
              <a:cs typeface="Lexend Deca"/>
              <a:sym typeface="Lexend Deca"/>
            </a:endParaRPr>
          </a:p>
          <a:p>
            <a:pPr algn="just">
              <a:lnSpc>
                <a:spcPts val="3120"/>
              </a:lnSpc>
            </a:pPr>
            <a:endParaRPr lang="en-US" sz="3000" spc="-159" dirty="0">
              <a:solidFill>
                <a:schemeClr val="tx2">
                  <a:lumMod val="75000"/>
                </a:schemeClr>
              </a:solidFill>
              <a:latin typeface="Lexend Deca"/>
              <a:ea typeface="Lexend Deca"/>
              <a:cs typeface="Lexend Deca"/>
              <a:sym typeface="Lexend Deca"/>
            </a:endParaRPr>
          </a:p>
          <a:p>
            <a:pPr marL="647700" lvl="1" indent="-323850" algn="just">
              <a:lnSpc>
                <a:spcPts val="3120"/>
              </a:lnSpc>
              <a:buFont typeface="Arial"/>
              <a:buChar char="•"/>
            </a:pPr>
            <a:r>
              <a:rPr lang="en-US" sz="3000" spc="-159" dirty="0">
                <a:solidFill>
                  <a:schemeClr val="tx2">
                    <a:lumMod val="75000"/>
                  </a:schemeClr>
                </a:solidFill>
                <a:latin typeface="Lexend Deca"/>
                <a:ea typeface="Lexend Deca"/>
                <a:cs typeface="Lexend Deca"/>
                <a:sym typeface="Lexend Deca"/>
              </a:rPr>
              <a:t>School Hours_ 6:00 am- 5:00 pm</a:t>
            </a:r>
          </a:p>
          <a:p>
            <a:pPr marL="323850" lvl="1" algn="just">
              <a:lnSpc>
                <a:spcPts val="3120"/>
              </a:lnSpc>
            </a:pPr>
            <a:endParaRPr lang="en-US" sz="3000" spc="-159" dirty="0">
              <a:solidFill>
                <a:schemeClr val="tx2">
                  <a:lumMod val="75000"/>
                </a:schemeClr>
              </a:solidFill>
              <a:latin typeface="Lexend Deca"/>
              <a:ea typeface="Lexend Deca"/>
              <a:cs typeface="Lexend Deca"/>
              <a:sym typeface="Lexend Deca"/>
            </a:endParaRPr>
          </a:p>
          <a:p>
            <a:pPr marL="647700" lvl="1" indent="-323850" algn="just">
              <a:lnSpc>
                <a:spcPts val="3120"/>
              </a:lnSpc>
              <a:buFont typeface="Arial"/>
              <a:buChar char="•"/>
            </a:pPr>
            <a:r>
              <a:rPr lang="en-US" sz="3000" spc="-159" dirty="0">
                <a:solidFill>
                  <a:schemeClr val="tx2">
                    <a:lumMod val="75000"/>
                  </a:schemeClr>
                </a:solidFill>
                <a:latin typeface="Lexend Deca"/>
                <a:ea typeface="Lexend Deca"/>
                <a:cs typeface="Lexend Deca"/>
                <a:sym typeface="Lexend Deca"/>
              </a:rPr>
              <a:t>Follow us on </a:t>
            </a:r>
            <a:r>
              <a:rPr lang="en-US" sz="3000" spc="-159" dirty="0" err="1">
                <a:solidFill>
                  <a:schemeClr val="tx2">
                    <a:lumMod val="75000"/>
                  </a:schemeClr>
                </a:solidFill>
                <a:latin typeface="Lexend Deca"/>
                <a:ea typeface="Lexend Deca"/>
                <a:cs typeface="Lexend Deca"/>
                <a:sym typeface="Lexend Deca"/>
              </a:rPr>
              <a:t>Instagram</a:t>
            </a:r>
            <a:endParaRPr lang="en-US" sz="3000" spc="-159" dirty="0">
              <a:solidFill>
                <a:schemeClr val="tx2">
                  <a:lumMod val="75000"/>
                </a:schemeClr>
              </a:solidFill>
              <a:latin typeface="Lexend Deca"/>
              <a:ea typeface="Lexend Deca"/>
              <a:cs typeface="Lexend Deca"/>
              <a:sym typeface="Lexend Deca"/>
            </a:endParaRPr>
          </a:p>
          <a:p>
            <a:pPr marL="647700" lvl="1" indent="-323850" algn="just">
              <a:lnSpc>
                <a:spcPts val="3120"/>
              </a:lnSpc>
            </a:pPr>
            <a:endParaRPr lang="en-US" sz="3000" spc="-159" dirty="0">
              <a:solidFill>
                <a:schemeClr val="tx2">
                  <a:lumMod val="75000"/>
                </a:schemeClr>
              </a:solidFill>
              <a:latin typeface="Lexend Deca"/>
              <a:ea typeface="Lexend Deca"/>
              <a:cs typeface="Lexend Deca"/>
              <a:sym typeface="Lexend Deca"/>
            </a:endParaRPr>
          </a:p>
          <a:p>
            <a:pPr marL="647700" lvl="1" indent="-323850" algn="just">
              <a:lnSpc>
                <a:spcPts val="3120"/>
              </a:lnSpc>
            </a:pPr>
            <a:endParaRPr lang="en-US" sz="3000" spc="-159" dirty="0">
              <a:solidFill>
                <a:schemeClr val="tx2">
                  <a:lumMod val="75000"/>
                </a:schemeClr>
              </a:solidFill>
              <a:latin typeface="Lexend Deca"/>
              <a:ea typeface="Lexend Deca"/>
              <a:cs typeface="Lexend Deca"/>
              <a:sym typeface="Lexend Deca"/>
            </a:endParaRPr>
          </a:p>
          <a:p>
            <a:pPr marL="323850" lvl="1" algn="just">
              <a:lnSpc>
                <a:spcPts val="3120"/>
              </a:lnSpc>
            </a:pPr>
            <a:endParaRPr lang="en-US" sz="3000" spc="-159" dirty="0">
              <a:solidFill>
                <a:schemeClr val="tx2">
                  <a:lumMod val="75000"/>
                </a:schemeClr>
              </a:solidFill>
              <a:latin typeface="Lexend Deca"/>
              <a:ea typeface="Lexend Deca"/>
              <a:cs typeface="Lexend Deca"/>
              <a:sym typeface="Lexend Deca"/>
            </a:endParaRPr>
          </a:p>
          <a:p>
            <a:pPr algn="just">
              <a:lnSpc>
                <a:spcPts val="3120"/>
              </a:lnSpc>
            </a:pPr>
            <a:endParaRPr lang="en-US" sz="3000" spc="-159" dirty="0">
              <a:solidFill>
                <a:srgbClr val="F50808"/>
              </a:solidFill>
              <a:latin typeface="Lexend Deca"/>
              <a:ea typeface="Lexend Deca"/>
              <a:cs typeface="Lexend Deca"/>
              <a:sym typeface="Lexend Deca"/>
            </a:endParaRPr>
          </a:p>
          <a:p>
            <a:pPr algn="just">
              <a:lnSpc>
                <a:spcPts val="3120"/>
              </a:lnSpc>
            </a:pPr>
            <a:endParaRPr lang="en-US" sz="3000" spc="-159" dirty="0">
              <a:solidFill>
                <a:srgbClr val="F50808"/>
              </a:solidFill>
              <a:latin typeface="Lexend Deca"/>
              <a:ea typeface="Lexend Deca"/>
              <a:cs typeface="Lexend Deca"/>
              <a:sym typeface="Lexend Deca"/>
            </a:endParaRPr>
          </a:p>
        </p:txBody>
      </p:sp>
      <p:sp>
        <p:nvSpPr>
          <p:cNvPr id="15" name="Slide Number Placeholder 14">
            <a:extLst>
              <a:ext uri="{FF2B5EF4-FFF2-40B4-BE49-F238E27FC236}">
                <a16:creationId xmlns:a16="http://schemas.microsoft.com/office/drawing/2014/main" id="{F89CB89E-1E92-2EB9-4CC1-1929E54E7184}"/>
              </a:ext>
            </a:extLst>
          </p:cNvPr>
          <p:cNvSpPr>
            <a:spLocks noGrp="1"/>
          </p:cNvSpPr>
          <p:nvPr>
            <p:ph type="sldNum" sz="quarter" idx="12"/>
          </p:nvPr>
        </p:nvSpPr>
        <p:spPr/>
        <p:txBody>
          <a:bodyPr/>
          <a:lstStyle/>
          <a:p>
            <a:fld id="{B6F15528-21DE-4FAA-801E-634DDDAF4B2B}" type="slidenum">
              <a:rPr lang="en-US" smtClean="0"/>
              <a:pPr/>
              <a:t>24</a:t>
            </a:fld>
            <a:endParaRPr lang="en-US" dirty="0"/>
          </a:p>
        </p:txBody>
      </p:sp>
      <p:pic>
        <p:nvPicPr>
          <p:cNvPr id="12" name="Picture 11" descr="Instagram QR code.jpg"/>
          <p:cNvPicPr>
            <a:picLocks noChangeAspect="1"/>
          </p:cNvPicPr>
          <p:nvPr/>
        </p:nvPicPr>
        <p:blipFill>
          <a:blip r:embed="rId10" cstate="print"/>
          <a:stretch>
            <a:fillRect/>
          </a:stretch>
        </p:blipFill>
        <p:spPr>
          <a:xfrm>
            <a:off x="11049000" y="7016750"/>
            <a:ext cx="2780655" cy="269875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6172200"/>
            <a:ext cx="3120887" cy="4114800"/>
          </a:xfrm>
          <a:custGeom>
            <a:avLst/>
            <a:gdLst/>
            <a:ahLst/>
            <a:cxnLst/>
            <a:rect l="l" t="t" r="r" b="b"/>
            <a:pathLst>
              <a:path w="3120887" h="4114800">
                <a:moveTo>
                  <a:pt x="0" y="0"/>
                </a:moveTo>
                <a:lnTo>
                  <a:pt x="3120887" y="0"/>
                </a:lnTo>
                <a:lnTo>
                  <a:pt x="3120887" y="4114800"/>
                </a:lnTo>
                <a:lnTo>
                  <a:pt x="0" y="4114800"/>
                </a:lnTo>
                <a:lnTo>
                  <a:pt x="0" y="0"/>
                </a:lnTo>
                <a:close/>
              </a:path>
            </a:pathLst>
          </a:custGeom>
          <a:blipFill>
            <a:blip r:embed="rId3" cstate="print">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TextBox 3"/>
          <p:cNvSpPr txBox="1"/>
          <p:nvPr/>
        </p:nvSpPr>
        <p:spPr>
          <a:xfrm>
            <a:off x="0" y="1181100"/>
            <a:ext cx="18288000" cy="421269"/>
          </a:xfrm>
          <a:prstGeom prst="rect">
            <a:avLst/>
          </a:prstGeom>
        </p:spPr>
        <p:txBody>
          <a:bodyPr lIns="0" tIns="0" rIns="0" bIns="0" rtlCol="0" anchor="t">
            <a:spAutoFit/>
          </a:bodyPr>
          <a:lstStyle/>
          <a:p>
            <a:pPr algn="ctr">
              <a:lnSpc>
                <a:spcPts val="3079"/>
              </a:lnSpc>
            </a:pPr>
            <a:r>
              <a:rPr lang="en-US" sz="3999" b="1" spc="-211" dirty="0">
                <a:solidFill>
                  <a:srgbClr val="262262"/>
                </a:solidFill>
                <a:latin typeface="Lexend Deca"/>
                <a:ea typeface="Lexend Deca"/>
                <a:cs typeface="Lexend Deca"/>
                <a:sym typeface="Lexend Deca"/>
              </a:rPr>
              <a:t>Questions, Comments and Feedback</a:t>
            </a:r>
          </a:p>
        </p:txBody>
      </p:sp>
      <p:sp>
        <p:nvSpPr>
          <p:cNvPr id="4" name="Freeform 4"/>
          <p:cNvSpPr/>
          <p:nvPr/>
        </p:nvSpPr>
        <p:spPr>
          <a:xfrm rot="5400000">
            <a:off x="496957" y="-496957"/>
            <a:ext cx="3120887" cy="4114800"/>
          </a:xfrm>
          <a:custGeom>
            <a:avLst/>
            <a:gdLst/>
            <a:ahLst/>
            <a:cxnLst/>
            <a:rect l="l" t="t" r="r" b="b"/>
            <a:pathLst>
              <a:path w="3120887" h="4114800">
                <a:moveTo>
                  <a:pt x="0" y="0"/>
                </a:moveTo>
                <a:lnTo>
                  <a:pt x="3120886" y="0"/>
                </a:lnTo>
                <a:lnTo>
                  <a:pt x="3120886" y="4114800"/>
                </a:lnTo>
                <a:lnTo>
                  <a:pt x="0" y="4114800"/>
                </a:lnTo>
                <a:lnTo>
                  <a:pt x="0" y="0"/>
                </a:lnTo>
                <a:close/>
              </a:path>
            </a:pathLst>
          </a:custGeom>
          <a:blipFill>
            <a:blip r:embed="rId3" cstate="print">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rot="-10800000">
            <a:off x="15167113" y="0"/>
            <a:ext cx="3120887" cy="4114800"/>
          </a:xfrm>
          <a:custGeom>
            <a:avLst/>
            <a:gdLst/>
            <a:ahLst/>
            <a:cxnLst/>
            <a:rect l="l" t="t" r="r" b="b"/>
            <a:pathLst>
              <a:path w="3120887" h="4114800">
                <a:moveTo>
                  <a:pt x="0" y="0"/>
                </a:moveTo>
                <a:lnTo>
                  <a:pt x="3120887" y="0"/>
                </a:lnTo>
                <a:lnTo>
                  <a:pt x="3120887" y="4114800"/>
                </a:lnTo>
                <a:lnTo>
                  <a:pt x="0" y="4114800"/>
                </a:lnTo>
                <a:lnTo>
                  <a:pt x="0" y="0"/>
                </a:lnTo>
                <a:close/>
              </a:path>
            </a:pathLst>
          </a:custGeom>
          <a:blipFill>
            <a:blip r:embed="rId3" cstate="print">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rot="-5400000">
            <a:off x="14670157" y="6669157"/>
            <a:ext cx="3120887" cy="4114800"/>
          </a:xfrm>
          <a:custGeom>
            <a:avLst/>
            <a:gdLst/>
            <a:ahLst/>
            <a:cxnLst/>
            <a:rect l="l" t="t" r="r" b="b"/>
            <a:pathLst>
              <a:path w="3120887" h="4114800">
                <a:moveTo>
                  <a:pt x="0" y="0"/>
                </a:moveTo>
                <a:lnTo>
                  <a:pt x="3120886" y="0"/>
                </a:lnTo>
                <a:lnTo>
                  <a:pt x="3120886" y="4114800"/>
                </a:lnTo>
                <a:lnTo>
                  <a:pt x="0" y="4114800"/>
                </a:lnTo>
                <a:lnTo>
                  <a:pt x="0" y="0"/>
                </a:lnTo>
                <a:close/>
              </a:path>
            </a:pathLst>
          </a:custGeom>
          <a:blipFill>
            <a:blip r:embed="rId3" cstate="print">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15170686" y="5049742"/>
            <a:ext cx="929135" cy="187516"/>
          </a:xfrm>
          <a:custGeom>
            <a:avLst/>
            <a:gdLst/>
            <a:ahLst/>
            <a:cxnLst/>
            <a:rect l="l" t="t" r="r" b="b"/>
            <a:pathLst>
              <a:path w="929135" h="187516">
                <a:moveTo>
                  <a:pt x="0" y="0"/>
                </a:moveTo>
                <a:lnTo>
                  <a:pt x="929136" y="0"/>
                </a:lnTo>
                <a:lnTo>
                  <a:pt x="929136" y="187516"/>
                </a:lnTo>
                <a:lnTo>
                  <a:pt x="0" y="187516"/>
                </a:lnTo>
                <a:lnTo>
                  <a:pt x="0" y="0"/>
                </a:lnTo>
                <a:close/>
              </a:path>
            </a:pathLst>
          </a:custGeom>
          <a:blipFill>
            <a:blip r:embed="rId5" cstate="print">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2188178" y="5049742"/>
            <a:ext cx="929135" cy="187516"/>
          </a:xfrm>
          <a:custGeom>
            <a:avLst/>
            <a:gdLst/>
            <a:ahLst/>
            <a:cxnLst/>
            <a:rect l="l" t="t" r="r" b="b"/>
            <a:pathLst>
              <a:path w="929135" h="187516">
                <a:moveTo>
                  <a:pt x="0" y="0"/>
                </a:moveTo>
                <a:lnTo>
                  <a:pt x="929136" y="0"/>
                </a:lnTo>
                <a:lnTo>
                  <a:pt x="929136" y="187516"/>
                </a:lnTo>
                <a:lnTo>
                  <a:pt x="0" y="187516"/>
                </a:lnTo>
                <a:lnTo>
                  <a:pt x="0" y="0"/>
                </a:lnTo>
                <a:close/>
              </a:path>
            </a:pathLst>
          </a:custGeom>
          <a:blipFill>
            <a:blip r:embed="rId5" cstate="print">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a:off x="5111611" y="3120887"/>
            <a:ext cx="8064778" cy="5232025"/>
          </a:xfrm>
          <a:custGeom>
            <a:avLst/>
            <a:gdLst/>
            <a:ahLst/>
            <a:cxnLst/>
            <a:rect l="l" t="t" r="r" b="b"/>
            <a:pathLst>
              <a:path w="8064778" h="5232025">
                <a:moveTo>
                  <a:pt x="0" y="0"/>
                </a:moveTo>
                <a:lnTo>
                  <a:pt x="8064778" y="0"/>
                </a:lnTo>
                <a:lnTo>
                  <a:pt x="8064778" y="5232024"/>
                </a:lnTo>
                <a:lnTo>
                  <a:pt x="0" y="5232024"/>
                </a:lnTo>
                <a:lnTo>
                  <a:pt x="0" y="0"/>
                </a:lnTo>
                <a:close/>
              </a:path>
            </a:pathLst>
          </a:custGeom>
          <a:blipFill>
            <a:blip r:embed="rId7" cstate="print"/>
            <a:stretch>
              <a:fillRect/>
            </a:stretch>
          </a:blipFill>
          <a:ln w="19050" cap="sq">
            <a:solidFill>
              <a:srgbClr val="262262"/>
            </a:solidFill>
            <a:prstDash val="solid"/>
            <a:miter/>
          </a:ln>
        </p:spPr>
        <p:txBody>
          <a:bodyPr/>
          <a:lstStyle/>
          <a:p>
            <a:endParaRPr lang="en-US"/>
          </a:p>
        </p:txBody>
      </p:sp>
      <p:sp>
        <p:nvSpPr>
          <p:cNvPr id="14" name="Slide Number Placeholder 13">
            <a:extLst>
              <a:ext uri="{FF2B5EF4-FFF2-40B4-BE49-F238E27FC236}">
                <a16:creationId xmlns:a16="http://schemas.microsoft.com/office/drawing/2014/main" id="{C1A3360D-3692-4B0C-ED15-EEED322001BF}"/>
              </a:ext>
            </a:extLst>
          </p:cNvPr>
          <p:cNvSpPr>
            <a:spLocks noGrp="1"/>
          </p:cNvSpPr>
          <p:nvPr>
            <p:ph type="sldNum" sz="quarter" idx="12"/>
          </p:nvPr>
        </p:nvSpPr>
        <p:spPr/>
        <p:txBody>
          <a:bodyPr/>
          <a:lstStyle/>
          <a:p>
            <a:fld id="{B6F15528-21DE-4FAA-801E-634DDDAF4B2B}" type="slidenum">
              <a:rPr lang="en-US" smtClean="0"/>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6172200"/>
            <a:ext cx="3120887" cy="4114800"/>
          </a:xfrm>
          <a:custGeom>
            <a:avLst/>
            <a:gdLst/>
            <a:ahLst/>
            <a:cxnLst/>
            <a:rect l="l" t="t" r="r" b="b"/>
            <a:pathLst>
              <a:path w="3120887" h="4114800">
                <a:moveTo>
                  <a:pt x="0" y="0"/>
                </a:moveTo>
                <a:lnTo>
                  <a:pt x="3120887" y="0"/>
                </a:lnTo>
                <a:lnTo>
                  <a:pt x="3120887" y="4114800"/>
                </a:lnTo>
                <a:lnTo>
                  <a:pt x="0" y="4114800"/>
                </a:lnTo>
                <a:lnTo>
                  <a:pt x="0" y="0"/>
                </a:lnTo>
                <a:close/>
              </a:path>
            </a:pathLst>
          </a:custGeom>
          <a:blipFill>
            <a:blip r:embed="rId2" cstate="print">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3567285" y="4567809"/>
            <a:ext cx="11153429" cy="1700850"/>
          </a:xfrm>
          <a:prstGeom prst="rect">
            <a:avLst/>
          </a:prstGeom>
        </p:spPr>
        <p:txBody>
          <a:bodyPr lIns="0" tIns="0" rIns="0" bIns="0" rtlCol="0" anchor="t">
            <a:spAutoFit/>
          </a:bodyPr>
          <a:lstStyle/>
          <a:p>
            <a:pPr algn="ctr">
              <a:lnSpc>
                <a:spcPts val="12474"/>
              </a:lnSpc>
            </a:pPr>
            <a:r>
              <a:rPr lang="en-US" sz="16200" spc="-858" dirty="0">
                <a:solidFill>
                  <a:srgbClr val="262262"/>
                </a:solidFill>
                <a:latin typeface="Lexend Deca"/>
                <a:ea typeface="Lexend Deca"/>
                <a:cs typeface="Lexend Deca"/>
                <a:sym typeface="Lexend Deca"/>
              </a:rPr>
              <a:t>Thank you!</a:t>
            </a:r>
          </a:p>
        </p:txBody>
      </p:sp>
      <p:sp>
        <p:nvSpPr>
          <p:cNvPr id="4" name="Freeform 4"/>
          <p:cNvSpPr/>
          <p:nvPr/>
        </p:nvSpPr>
        <p:spPr>
          <a:xfrm rot="5400000">
            <a:off x="496957" y="-496957"/>
            <a:ext cx="3120887" cy="4114800"/>
          </a:xfrm>
          <a:custGeom>
            <a:avLst/>
            <a:gdLst/>
            <a:ahLst/>
            <a:cxnLst/>
            <a:rect l="l" t="t" r="r" b="b"/>
            <a:pathLst>
              <a:path w="3120887" h="4114800">
                <a:moveTo>
                  <a:pt x="0" y="0"/>
                </a:moveTo>
                <a:lnTo>
                  <a:pt x="3120886" y="0"/>
                </a:lnTo>
                <a:lnTo>
                  <a:pt x="3120886" y="4114800"/>
                </a:lnTo>
                <a:lnTo>
                  <a:pt x="0" y="4114800"/>
                </a:lnTo>
                <a:lnTo>
                  <a:pt x="0" y="0"/>
                </a:lnTo>
                <a:close/>
              </a:path>
            </a:pathLst>
          </a:custGeom>
          <a:blipFill>
            <a:blip r:embed="rId2" cstate="print">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rot="-10800000">
            <a:off x="15167113" y="0"/>
            <a:ext cx="3120887" cy="4114800"/>
          </a:xfrm>
          <a:custGeom>
            <a:avLst/>
            <a:gdLst/>
            <a:ahLst/>
            <a:cxnLst/>
            <a:rect l="l" t="t" r="r" b="b"/>
            <a:pathLst>
              <a:path w="3120887" h="4114800">
                <a:moveTo>
                  <a:pt x="0" y="0"/>
                </a:moveTo>
                <a:lnTo>
                  <a:pt x="3120887" y="0"/>
                </a:lnTo>
                <a:lnTo>
                  <a:pt x="3120887" y="4114800"/>
                </a:lnTo>
                <a:lnTo>
                  <a:pt x="0" y="4114800"/>
                </a:lnTo>
                <a:lnTo>
                  <a:pt x="0" y="0"/>
                </a:lnTo>
                <a:close/>
              </a:path>
            </a:pathLst>
          </a:custGeom>
          <a:blipFill>
            <a:blip r:embed="rId2" cstate="print">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5400000">
            <a:off x="14670157" y="6669157"/>
            <a:ext cx="3120887" cy="4114800"/>
          </a:xfrm>
          <a:custGeom>
            <a:avLst/>
            <a:gdLst/>
            <a:ahLst/>
            <a:cxnLst/>
            <a:rect l="l" t="t" r="r" b="b"/>
            <a:pathLst>
              <a:path w="3120887" h="4114800">
                <a:moveTo>
                  <a:pt x="0" y="0"/>
                </a:moveTo>
                <a:lnTo>
                  <a:pt x="3120886" y="0"/>
                </a:lnTo>
                <a:lnTo>
                  <a:pt x="3120886" y="4114800"/>
                </a:lnTo>
                <a:lnTo>
                  <a:pt x="0" y="4114800"/>
                </a:lnTo>
                <a:lnTo>
                  <a:pt x="0" y="0"/>
                </a:lnTo>
                <a:close/>
              </a:path>
            </a:pathLst>
          </a:custGeom>
          <a:blipFill>
            <a:blip r:embed="rId2" cstate="print">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15170686" y="5049742"/>
            <a:ext cx="929135" cy="187516"/>
          </a:xfrm>
          <a:custGeom>
            <a:avLst/>
            <a:gdLst/>
            <a:ahLst/>
            <a:cxnLst/>
            <a:rect l="l" t="t" r="r" b="b"/>
            <a:pathLst>
              <a:path w="929135" h="187516">
                <a:moveTo>
                  <a:pt x="0" y="0"/>
                </a:moveTo>
                <a:lnTo>
                  <a:pt x="929136" y="0"/>
                </a:lnTo>
                <a:lnTo>
                  <a:pt x="929136" y="187516"/>
                </a:lnTo>
                <a:lnTo>
                  <a:pt x="0" y="187516"/>
                </a:lnTo>
                <a:lnTo>
                  <a:pt x="0" y="0"/>
                </a:lnTo>
                <a:close/>
              </a:path>
            </a:pathLst>
          </a:custGeom>
          <a:blipFill>
            <a:blip r:embed="rId4" cstate="print">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2188178" y="5049742"/>
            <a:ext cx="929135" cy="187516"/>
          </a:xfrm>
          <a:custGeom>
            <a:avLst/>
            <a:gdLst/>
            <a:ahLst/>
            <a:cxnLst/>
            <a:rect l="l" t="t" r="r" b="b"/>
            <a:pathLst>
              <a:path w="929135" h="187516">
                <a:moveTo>
                  <a:pt x="0" y="0"/>
                </a:moveTo>
                <a:lnTo>
                  <a:pt x="929136" y="0"/>
                </a:lnTo>
                <a:lnTo>
                  <a:pt x="929136" y="187516"/>
                </a:lnTo>
                <a:lnTo>
                  <a:pt x="0" y="187516"/>
                </a:lnTo>
                <a:lnTo>
                  <a:pt x="0" y="0"/>
                </a:lnTo>
                <a:close/>
              </a:path>
            </a:pathLst>
          </a:custGeom>
          <a:blipFill>
            <a:blip r:embed="rId4" cstate="print">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a:off x="7773752" y="687152"/>
            <a:ext cx="2740497" cy="2740497"/>
          </a:xfrm>
          <a:custGeom>
            <a:avLst/>
            <a:gdLst/>
            <a:ahLst/>
            <a:cxnLst/>
            <a:rect l="l" t="t" r="r" b="b"/>
            <a:pathLst>
              <a:path w="2740497" h="2740497">
                <a:moveTo>
                  <a:pt x="0" y="0"/>
                </a:moveTo>
                <a:lnTo>
                  <a:pt x="2740496" y="0"/>
                </a:lnTo>
                <a:lnTo>
                  <a:pt x="2740496" y="2740496"/>
                </a:lnTo>
                <a:lnTo>
                  <a:pt x="0" y="2740496"/>
                </a:lnTo>
                <a:lnTo>
                  <a:pt x="0" y="0"/>
                </a:lnTo>
                <a:close/>
              </a:path>
            </a:pathLst>
          </a:custGeom>
          <a:blipFill>
            <a:blip r:embed="rId6" cstate="print"/>
            <a:stretch>
              <a:fillRect/>
            </a:stretch>
          </a:blipFill>
        </p:spPr>
        <p:txBody>
          <a:bodyPr/>
          <a:lstStyle/>
          <a:p>
            <a:endParaRPr lang="en-US"/>
          </a:p>
        </p:txBody>
      </p:sp>
      <p:sp>
        <p:nvSpPr>
          <p:cNvPr id="14" name="Slide Number Placeholder 13">
            <a:extLst>
              <a:ext uri="{FF2B5EF4-FFF2-40B4-BE49-F238E27FC236}">
                <a16:creationId xmlns:a16="http://schemas.microsoft.com/office/drawing/2014/main" id="{651EAF23-E991-0484-88F1-A75A902F0F1F}"/>
              </a:ext>
            </a:extLst>
          </p:cNvPr>
          <p:cNvSpPr>
            <a:spLocks noGrp="1"/>
          </p:cNvSpPr>
          <p:nvPr>
            <p:ph type="sldNum" sz="quarter" idx="12"/>
          </p:nvPr>
        </p:nvSpPr>
        <p:spPr/>
        <p:txBody>
          <a:bodyPr/>
          <a:lstStyle/>
          <a:p>
            <a:fld id="{B6F15528-21DE-4FAA-801E-634DDDAF4B2B}" type="slidenum">
              <a:rPr lang="en-US" smtClean="0"/>
              <a:pPr/>
              <a:t>26</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4705755"/>
            <a:ext cx="5581245" cy="5581245"/>
          </a:xfrm>
          <a:custGeom>
            <a:avLst/>
            <a:gdLst/>
            <a:ahLst/>
            <a:cxnLst/>
            <a:rect l="l" t="t" r="r" b="b"/>
            <a:pathLst>
              <a:path w="5581245" h="5581245">
                <a:moveTo>
                  <a:pt x="0" y="0"/>
                </a:moveTo>
                <a:lnTo>
                  <a:pt x="5581245" y="0"/>
                </a:lnTo>
                <a:lnTo>
                  <a:pt x="5581245" y="5581245"/>
                </a:lnTo>
                <a:lnTo>
                  <a:pt x="0" y="5581245"/>
                </a:lnTo>
                <a:lnTo>
                  <a:pt x="0" y="0"/>
                </a:lnTo>
                <a:close/>
              </a:path>
            </a:pathLst>
          </a:custGeom>
          <a:blipFill>
            <a:blip r:embed="rId3" cstate="print">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flipH="1" flipV="1">
            <a:off x="14272765" y="0"/>
            <a:ext cx="4114800" cy="4114800"/>
          </a:xfrm>
          <a:custGeom>
            <a:avLst/>
            <a:gdLst/>
            <a:ahLst/>
            <a:cxnLst/>
            <a:rect l="l" t="t" r="r" b="b"/>
            <a:pathLst>
              <a:path w="4114800" h="4114800">
                <a:moveTo>
                  <a:pt x="4114800" y="4114800"/>
                </a:moveTo>
                <a:lnTo>
                  <a:pt x="0" y="4114800"/>
                </a:lnTo>
                <a:lnTo>
                  <a:pt x="0" y="0"/>
                </a:lnTo>
                <a:lnTo>
                  <a:pt x="4114800" y="0"/>
                </a:lnTo>
                <a:lnTo>
                  <a:pt x="4114800" y="4114800"/>
                </a:lnTo>
                <a:close/>
              </a:path>
            </a:pathLst>
          </a:custGeom>
          <a:blipFill>
            <a:blip r:embed="rId3" cstate="print">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4"/>
          <p:cNvSpPr txBox="1"/>
          <p:nvPr/>
        </p:nvSpPr>
        <p:spPr>
          <a:xfrm>
            <a:off x="0" y="1414780"/>
            <a:ext cx="18288000" cy="421269"/>
          </a:xfrm>
          <a:prstGeom prst="rect">
            <a:avLst/>
          </a:prstGeom>
        </p:spPr>
        <p:txBody>
          <a:bodyPr lIns="0" tIns="0" rIns="0" bIns="0" rtlCol="0" anchor="t">
            <a:spAutoFit/>
          </a:bodyPr>
          <a:lstStyle/>
          <a:p>
            <a:pPr algn="ctr">
              <a:lnSpc>
                <a:spcPts val="3079"/>
              </a:lnSpc>
            </a:pPr>
            <a:r>
              <a:rPr lang="en-US" sz="3999" b="1" spc="-211" dirty="0">
                <a:solidFill>
                  <a:srgbClr val="262262"/>
                </a:solidFill>
                <a:latin typeface="Lexend Deca"/>
                <a:ea typeface="Lexend Deca"/>
                <a:cs typeface="Lexend Deca"/>
                <a:sym typeface="Lexend Deca"/>
              </a:rPr>
              <a:t>What topics will you learn about today?</a:t>
            </a:r>
          </a:p>
        </p:txBody>
      </p:sp>
      <p:sp>
        <p:nvSpPr>
          <p:cNvPr id="5" name="TextBox 5"/>
          <p:cNvSpPr txBox="1"/>
          <p:nvPr/>
        </p:nvSpPr>
        <p:spPr>
          <a:xfrm>
            <a:off x="2532521" y="3055620"/>
            <a:ext cx="15755479" cy="3737610"/>
          </a:xfrm>
          <a:prstGeom prst="rect">
            <a:avLst/>
          </a:prstGeom>
        </p:spPr>
        <p:txBody>
          <a:bodyPr lIns="0" tIns="0" rIns="0" bIns="0" rtlCol="0" anchor="t">
            <a:spAutoFit/>
          </a:bodyPr>
          <a:lstStyle/>
          <a:p>
            <a:pPr marL="647700" lvl="1" indent="-323850" algn="l">
              <a:lnSpc>
                <a:spcPts val="3720"/>
              </a:lnSpc>
              <a:buFont typeface="Arial"/>
              <a:buChar char="•"/>
            </a:pPr>
            <a:r>
              <a:rPr lang="en-US" sz="3000" spc="-159" dirty="0">
                <a:solidFill>
                  <a:srgbClr val="262262"/>
                </a:solidFill>
                <a:latin typeface="Lexend Deca"/>
                <a:ea typeface="Lexend Deca"/>
                <a:cs typeface="Lexend Deca"/>
                <a:sym typeface="Lexend Deca"/>
              </a:rPr>
              <a:t>Parents, Families, and Schools Working Together</a:t>
            </a:r>
          </a:p>
          <a:p>
            <a:pPr marL="647700" lvl="1" indent="-323850" algn="l">
              <a:lnSpc>
                <a:spcPts val="3720"/>
              </a:lnSpc>
              <a:buFont typeface="Arial"/>
              <a:buChar char="•"/>
            </a:pPr>
            <a:r>
              <a:rPr lang="en-US" sz="3000" spc="-159" dirty="0">
                <a:solidFill>
                  <a:srgbClr val="262262"/>
                </a:solidFill>
                <a:latin typeface="Lexend Deca"/>
                <a:ea typeface="Lexend Deca"/>
                <a:cs typeface="Lexend Deca"/>
                <a:sym typeface="Lexend Deca"/>
              </a:rPr>
              <a:t>School Improvement Plan (SIP)</a:t>
            </a:r>
          </a:p>
          <a:p>
            <a:pPr marL="647700" lvl="1" indent="-323850" algn="l">
              <a:lnSpc>
                <a:spcPts val="3720"/>
              </a:lnSpc>
              <a:buFont typeface="Arial"/>
              <a:buChar char="•"/>
            </a:pPr>
            <a:r>
              <a:rPr lang="en-US" sz="3000" spc="-159" dirty="0">
                <a:solidFill>
                  <a:srgbClr val="262262"/>
                </a:solidFill>
                <a:latin typeface="Lexend Deca"/>
                <a:ea typeface="Lexend Deca"/>
                <a:cs typeface="Lexend Deca"/>
                <a:sym typeface="Lexend Deca"/>
              </a:rPr>
              <a:t>School Achievement and Performance Data</a:t>
            </a:r>
          </a:p>
          <a:p>
            <a:pPr marL="647700" lvl="1" indent="-323850" algn="l">
              <a:lnSpc>
                <a:spcPts val="3720"/>
              </a:lnSpc>
              <a:buFont typeface="Arial"/>
              <a:buChar char="•"/>
            </a:pPr>
            <a:r>
              <a:rPr lang="en-US" sz="3000" spc="-159" dirty="0">
                <a:solidFill>
                  <a:srgbClr val="262262"/>
                </a:solidFill>
                <a:latin typeface="Lexend Deca"/>
                <a:ea typeface="Lexend Deca"/>
                <a:cs typeface="Lexend Deca"/>
                <a:sym typeface="Lexend Deca"/>
              </a:rPr>
              <a:t>Parent’s Right-to-Know</a:t>
            </a:r>
          </a:p>
          <a:p>
            <a:pPr marL="647700" lvl="1" indent="-323850" algn="l">
              <a:lnSpc>
                <a:spcPts val="3720"/>
              </a:lnSpc>
              <a:buFont typeface="Arial"/>
              <a:buChar char="•"/>
            </a:pPr>
            <a:r>
              <a:rPr lang="en-US" sz="3000" spc="-159" dirty="0">
                <a:solidFill>
                  <a:srgbClr val="262262"/>
                </a:solidFill>
                <a:latin typeface="Lexend Deca"/>
                <a:ea typeface="Lexend Deca"/>
                <a:cs typeface="Lexend Deca"/>
                <a:sym typeface="Lexend Deca"/>
              </a:rPr>
              <a:t>School-Level Parent and Family Engagement Feedback Form</a:t>
            </a:r>
          </a:p>
          <a:p>
            <a:pPr marL="647700" lvl="1" indent="-323850" algn="l">
              <a:lnSpc>
                <a:spcPts val="3720"/>
              </a:lnSpc>
              <a:buFont typeface="Arial"/>
              <a:buChar char="•"/>
            </a:pPr>
            <a:r>
              <a:rPr lang="en-US" sz="3000" spc="-159" dirty="0">
                <a:solidFill>
                  <a:srgbClr val="262262"/>
                </a:solidFill>
                <a:latin typeface="Lexend Deca"/>
                <a:ea typeface="Lexend Deca"/>
                <a:cs typeface="Lexend Deca"/>
                <a:sym typeface="Lexend Deca"/>
              </a:rPr>
              <a:t>Consultation and Complaint Procedures</a:t>
            </a:r>
          </a:p>
          <a:p>
            <a:pPr marL="647700" lvl="1" indent="-323850" algn="l">
              <a:lnSpc>
                <a:spcPts val="3720"/>
              </a:lnSpc>
              <a:buFont typeface="Arial"/>
              <a:buChar char="•"/>
            </a:pPr>
            <a:r>
              <a:rPr lang="en-US" sz="3000" spc="-159" dirty="0">
                <a:solidFill>
                  <a:srgbClr val="262262"/>
                </a:solidFill>
                <a:latin typeface="Lexend Deca"/>
                <a:ea typeface="Lexend Deca"/>
                <a:cs typeface="Lexend Deca"/>
                <a:sym typeface="Lexend Deca"/>
              </a:rPr>
              <a:t>School Contact Information</a:t>
            </a:r>
          </a:p>
          <a:p>
            <a:pPr algn="l">
              <a:lnSpc>
                <a:spcPts val="3720"/>
              </a:lnSpc>
            </a:pPr>
            <a:endParaRPr lang="en-US" sz="3000" spc="-159" dirty="0">
              <a:solidFill>
                <a:srgbClr val="262262"/>
              </a:solidFill>
              <a:latin typeface="Lexend Deca"/>
              <a:ea typeface="Lexend Deca"/>
              <a:cs typeface="Lexend Deca"/>
              <a:sym typeface="Lexend Deca"/>
            </a:endParaRPr>
          </a:p>
        </p:txBody>
      </p:sp>
      <p:sp>
        <p:nvSpPr>
          <p:cNvPr id="6" name="Freeform 6"/>
          <p:cNvSpPr/>
          <p:nvPr/>
        </p:nvSpPr>
        <p:spPr>
          <a:xfrm>
            <a:off x="15805092" y="7783714"/>
            <a:ext cx="2243773" cy="2243773"/>
          </a:xfrm>
          <a:custGeom>
            <a:avLst/>
            <a:gdLst/>
            <a:ahLst/>
            <a:cxnLst/>
            <a:rect l="l" t="t" r="r" b="b"/>
            <a:pathLst>
              <a:path w="2243773" h="2243773">
                <a:moveTo>
                  <a:pt x="0" y="0"/>
                </a:moveTo>
                <a:lnTo>
                  <a:pt x="2243773" y="0"/>
                </a:lnTo>
                <a:lnTo>
                  <a:pt x="2243773" y="2243772"/>
                </a:lnTo>
                <a:lnTo>
                  <a:pt x="0" y="2243772"/>
                </a:lnTo>
                <a:lnTo>
                  <a:pt x="0" y="0"/>
                </a:lnTo>
                <a:close/>
              </a:path>
            </a:pathLst>
          </a:custGeom>
          <a:blipFill>
            <a:blip r:embed="rId5" cstate="print"/>
            <a:stretch>
              <a:fillRect/>
            </a:stretch>
          </a:blipFill>
        </p:spPr>
        <p:txBody>
          <a:bodyPr/>
          <a:lstStyle/>
          <a:p>
            <a:endParaRPr lang="en-US"/>
          </a:p>
        </p:txBody>
      </p:sp>
      <p:sp>
        <p:nvSpPr>
          <p:cNvPr id="11" name="Slide Number Placeholder 10">
            <a:extLst>
              <a:ext uri="{FF2B5EF4-FFF2-40B4-BE49-F238E27FC236}">
                <a16:creationId xmlns:a16="http://schemas.microsoft.com/office/drawing/2014/main" id="{82A88585-C1BB-5AAB-F066-F654C5C6CA5E}"/>
              </a:ext>
            </a:extLst>
          </p:cNvPr>
          <p:cNvSpPr>
            <a:spLocks noGrp="1"/>
          </p:cNvSpPr>
          <p:nvPr>
            <p:ph type="sldNum" sz="quarter" idx="12"/>
          </p:nvPr>
        </p:nvSpPr>
        <p:spPr/>
        <p:txBody>
          <a:bodyPr/>
          <a:lstStyle/>
          <a:p>
            <a:fld id="{B6F15528-21DE-4FAA-801E-634DDDAF4B2B}" type="slidenum">
              <a:rPr lang="en-US" smtClean="0"/>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rot="5400000">
            <a:off x="0" y="0"/>
            <a:ext cx="3423050" cy="3423050"/>
          </a:xfrm>
          <a:custGeom>
            <a:avLst/>
            <a:gdLst/>
            <a:ahLst/>
            <a:cxnLst/>
            <a:rect l="l" t="t" r="r" b="b"/>
            <a:pathLst>
              <a:path w="3423050" h="3423050">
                <a:moveTo>
                  <a:pt x="0" y="0"/>
                </a:moveTo>
                <a:lnTo>
                  <a:pt x="3423050" y="0"/>
                </a:lnTo>
                <a:lnTo>
                  <a:pt x="3423050" y="3423050"/>
                </a:lnTo>
                <a:lnTo>
                  <a:pt x="0" y="3423050"/>
                </a:lnTo>
                <a:lnTo>
                  <a:pt x="0" y="0"/>
                </a:lnTo>
                <a:close/>
              </a:path>
            </a:pathLst>
          </a:custGeom>
          <a:blipFill>
            <a:blip r:embed="rId3" cstate="print">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TextBox 5"/>
          <p:cNvSpPr txBox="1"/>
          <p:nvPr/>
        </p:nvSpPr>
        <p:spPr>
          <a:xfrm>
            <a:off x="0" y="886143"/>
            <a:ext cx="18288000" cy="421269"/>
          </a:xfrm>
          <a:prstGeom prst="rect">
            <a:avLst/>
          </a:prstGeom>
        </p:spPr>
        <p:txBody>
          <a:bodyPr lIns="0" tIns="0" rIns="0" bIns="0" rtlCol="0" anchor="t">
            <a:spAutoFit/>
          </a:bodyPr>
          <a:lstStyle/>
          <a:p>
            <a:pPr algn="ctr">
              <a:lnSpc>
                <a:spcPts val="3079"/>
              </a:lnSpc>
            </a:pPr>
            <a:r>
              <a:rPr lang="en-US" sz="3999" b="1" spc="-211" dirty="0">
                <a:solidFill>
                  <a:srgbClr val="262262"/>
                </a:solidFill>
                <a:latin typeface="Lexend Deca"/>
                <a:ea typeface="Lexend Deca"/>
                <a:cs typeface="Lexend Deca"/>
                <a:sym typeface="Lexend Deca"/>
              </a:rPr>
              <a:t>Meet Your School Team</a:t>
            </a:r>
          </a:p>
        </p:txBody>
      </p:sp>
      <p:sp>
        <p:nvSpPr>
          <p:cNvPr id="6" name="Freeform 6"/>
          <p:cNvSpPr/>
          <p:nvPr/>
        </p:nvSpPr>
        <p:spPr>
          <a:xfrm rot="5400000" flipV="1">
            <a:off x="14863958" y="0"/>
            <a:ext cx="3423050" cy="3423050"/>
          </a:xfrm>
          <a:custGeom>
            <a:avLst/>
            <a:gdLst/>
            <a:ahLst/>
            <a:cxnLst/>
            <a:rect l="l" t="t" r="r" b="b"/>
            <a:pathLst>
              <a:path w="3423050" h="3423050">
                <a:moveTo>
                  <a:pt x="0" y="3423050"/>
                </a:moveTo>
                <a:lnTo>
                  <a:pt x="3423051" y="3423050"/>
                </a:lnTo>
                <a:lnTo>
                  <a:pt x="3423051" y="0"/>
                </a:lnTo>
                <a:lnTo>
                  <a:pt x="0" y="0"/>
                </a:lnTo>
                <a:lnTo>
                  <a:pt x="0" y="3423050"/>
                </a:lnTo>
                <a:close/>
              </a:path>
            </a:pathLst>
          </a:custGeom>
          <a:blipFill>
            <a:blip r:embed="rId3" cstate="print">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TextBox 9"/>
          <p:cNvSpPr txBox="1"/>
          <p:nvPr/>
        </p:nvSpPr>
        <p:spPr>
          <a:xfrm>
            <a:off x="3429000" y="7353300"/>
            <a:ext cx="2625166" cy="295850"/>
          </a:xfrm>
          <a:prstGeom prst="rect">
            <a:avLst/>
          </a:prstGeom>
        </p:spPr>
        <p:txBody>
          <a:bodyPr lIns="0" tIns="0" rIns="0" bIns="0" rtlCol="0" anchor="t">
            <a:spAutoFit/>
          </a:bodyPr>
          <a:lstStyle/>
          <a:p>
            <a:pPr algn="ctr">
              <a:lnSpc>
                <a:spcPts val="2520"/>
              </a:lnSpc>
            </a:pPr>
            <a:r>
              <a:rPr lang="en-US" b="1" spc="-36" dirty="0">
                <a:solidFill>
                  <a:schemeClr val="tx2">
                    <a:lumMod val="75000"/>
                  </a:schemeClr>
                </a:solidFill>
                <a:latin typeface="Lexend Deca"/>
                <a:ea typeface="Lexend Deca"/>
                <a:cs typeface="Lexend Deca"/>
                <a:sym typeface="Lexend Deca"/>
              </a:rPr>
              <a:t>Karla Mendoza</a:t>
            </a:r>
            <a:endParaRPr lang="en-US" sz="1800" b="1" spc="-36" dirty="0">
              <a:solidFill>
                <a:schemeClr val="tx2">
                  <a:lumMod val="75000"/>
                </a:schemeClr>
              </a:solidFill>
              <a:latin typeface="Lexend Deca"/>
              <a:ea typeface="Lexend Deca"/>
              <a:cs typeface="Lexend Deca"/>
              <a:sym typeface="Lexend Deca"/>
            </a:endParaRPr>
          </a:p>
        </p:txBody>
      </p:sp>
      <p:sp>
        <p:nvSpPr>
          <p:cNvPr id="10" name="TextBox 10"/>
          <p:cNvSpPr txBox="1"/>
          <p:nvPr/>
        </p:nvSpPr>
        <p:spPr>
          <a:xfrm>
            <a:off x="3733800" y="7810500"/>
            <a:ext cx="2039824" cy="306705"/>
          </a:xfrm>
          <a:prstGeom prst="rect">
            <a:avLst/>
          </a:prstGeom>
        </p:spPr>
        <p:txBody>
          <a:bodyPr lIns="0" tIns="0" rIns="0" bIns="0" rtlCol="0" anchor="t">
            <a:spAutoFit/>
          </a:bodyPr>
          <a:lstStyle/>
          <a:p>
            <a:pPr algn="ctr">
              <a:lnSpc>
                <a:spcPts val="2520"/>
              </a:lnSpc>
            </a:pPr>
            <a:r>
              <a:rPr lang="en-US" b="1" spc="-36" dirty="0">
                <a:solidFill>
                  <a:schemeClr val="tx2">
                    <a:lumMod val="75000"/>
                  </a:schemeClr>
                </a:solidFill>
                <a:latin typeface="Lexend Deca"/>
                <a:ea typeface="Lexend Deca"/>
                <a:cs typeface="Lexend Deca"/>
                <a:sym typeface="Lexend Deca"/>
              </a:rPr>
              <a:t> Registrar</a:t>
            </a:r>
            <a:endParaRPr lang="en-US" sz="1800" b="1" spc="-36" dirty="0">
              <a:solidFill>
                <a:schemeClr val="tx2">
                  <a:lumMod val="75000"/>
                </a:schemeClr>
              </a:solidFill>
              <a:latin typeface="Lexend Deca"/>
              <a:ea typeface="Lexend Deca"/>
              <a:cs typeface="Lexend Deca"/>
              <a:sym typeface="Lexend Deca"/>
            </a:endParaRPr>
          </a:p>
        </p:txBody>
      </p:sp>
      <p:sp>
        <p:nvSpPr>
          <p:cNvPr id="11" name="Freeform 11"/>
          <p:cNvSpPr/>
          <p:nvPr/>
        </p:nvSpPr>
        <p:spPr>
          <a:xfrm>
            <a:off x="15805092" y="7783714"/>
            <a:ext cx="2243773" cy="2243773"/>
          </a:xfrm>
          <a:custGeom>
            <a:avLst/>
            <a:gdLst/>
            <a:ahLst/>
            <a:cxnLst/>
            <a:rect l="l" t="t" r="r" b="b"/>
            <a:pathLst>
              <a:path w="2243773" h="2243773">
                <a:moveTo>
                  <a:pt x="0" y="0"/>
                </a:moveTo>
                <a:lnTo>
                  <a:pt x="2243773" y="0"/>
                </a:lnTo>
                <a:lnTo>
                  <a:pt x="2243773" y="2243772"/>
                </a:lnTo>
                <a:lnTo>
                  <a:pt x="0" y="2243772"/>
                </a:lnTo>
                <a:lnTo>
                  <a:pt x="0" y="0"/>
                </a:lnTo>
                <a:close/>
              </a:path>
            </a:pathLst>
          </a:custGeom>
          <a:blipFill>
            <a:blip r:embed="rId5" cstate="print"/>
            <a:stretch>
              <a:fillRect/>
            </a:stretch>
          </a:blipFill>
        </p:spPr>
        <p:txBody>
          <a:bodyPr/>
          <a:lstStyle/>
          <a:p>
            <a:endParaRPr lang="en-US"/>
          </a:p>
        </p:txBody>
      </p:sp>
      <p:sp>
        <p:nvSpPr>
          <p:cNvPr id="12" name="TextBox 12"/>
          <p:cNvSpPr txBox="1"/>
          <p:nvPr/>
        </p:nvSpPr>
        <p:spPr>
          <a:xfrm>
            <a:off x="7848600" y="4610100"/>
            <a:ext cx="2883346" cy="295850"/>
          </a:xfrm>
          <a:prstGeom prst="rect">
            <a:avLst/>
          </a:prstGeom>
        </p:spPr>
        <p:txBody>
          <a:bodyPr lIns="0" tIns="0" rIns="0" bIns="0" rtlCol="0" anchor="t">
            <a:spAutoFit/>
          </a:bodyPr>
          <a:lstStyle/>
          <a:p>
            <a:pPr algn="ctr">
              <a:lnSpc>
                <a:spcPts val="2520"/>
              </a:lnSpc>
            </a:pPr>
            <a:r>
              <a:rPr lang="en-US" b="1" spc="-36" dirty="0" err="1">
                <a:solidFill>
                  <a:schemeClr val="tx2">
                    <a:lumMod val="75000"/>
                  </a:schemeClr>
                </a:solidFill>
                <a:latin typeface="Lexend Deca"/>
                <a:ea typeface="Lexend Deca"/>
                <a:cs typeface="Lexend Deca"/>
                <a:sym typeface="Lexend Deca"/>
              </a:rPr>
              <a:t>Idelmis</a:t>
            </a:r>
            <a:r>
              <a:rPr lang="en-US" b="1" spc="-36" dirty="0">
                <a:solidFill>
                  <a:schemeClr val="tx2">
                    <a:lumMod val="75000"/>
                  </a:schemeClr>
                </a:solidFill>
                <a:latin typeface="Lexend Deca"/>
                <a:ea typeface="Lexend Deca"/>
                <a:cs typeface="Lexend Deca"/>
                <a:sym typeface="Lexend Deca"/>
              </a:rPr>
              <a:t> </a:t>
            </a:r>
            <a:r>
              <a:rPr lang="en-US" b="1" spc="-36" dirty="0" err="1">
                <a:solidFill>
                  <a:schemeClr val="tx2">
                    <a:lumMod val="75000"/>
                  </a:schemeClr>
                </a:solidFill>
                <a:latin typeface="Lexend Deca"/>
                <a:ea typeface="Lexend Deca"/>
                <a:cs typeface="Lexend Deca"/>
                <a:sym typeface="Lexend Deca"/>
              </a:rPr>
              <a:t>Clavijo</a:t>
            </a:r>
            <a:endParaRPr lang="en-US" sz="1800" b="1" spc="-36" dirty="0">
              <a:solidFill>
                <a:schemeClr val="tx2">
                  <a:lumMod val="75000"/>
                </a:schemeClr>
              </a:solidFill>
              <a:latin typeface="Lexend Deca"/>
              <a:ea typeface="Lexend Deca"/>
              <a:cs typeface="Lexend Deca"/>
              <a:sym typeface="Lexend Deca"/>
            </a:endParaRPr>
          </a:p>
        </p:txBody>
      </p:sp>
      <p:sp>
        <p:nvSpPr>
          <p:cNvPr id="13" name="TextBox 13"/>
          <p:cNvSpPr txBox="1"/>
          <p:nvPr/>
        </p:nvSpPr>
        <p:spPr>
          <a:xfrm>
            <a:off x="8229600" y="4991100"/>
            <a:ext cx="2039824" cy="306705"/>
          </a:xfrm>
          <a:prstGeom prst="rect">
            <a:avLst/>
          </a:prstGeom>
        </p:spPr>
        <p:txBody>
          <a:bodyPr lIns="0" tIns="0" rIns="0" bIns="0" rtlCol="0" anchor="t">
            <a:spAutoFit/>
          </a:bodyPr>
          <a:lstStyle/>
          <a:p>
            <a:pPr algn="ctr">
              <a:lnSpc>
                <a:spcPts val="2520"/>
              </a:lnSpc>
            </a:pPr>
            <a:r>
              <a:rPr lang="en-US" sz="1800" b="1" spc="-36" dirty="0">
                <a:solidFill>
                  <a:schemeClr val="tx2">
                    <a:lumMod val="75000"/>
                  </a:schemeClr>
                </a:solidFill>
                <a:latin typeface="Lexend Deca"/>
                <a:ea typeface="Lexend Deca"/>
                <a:cs typeface="Lexend Deca"/>
                <a:sym typeface="Lexend Deca"/>
              </a:rPr>
              <a:t>Principal</a:t>
            </a:r>
          </a:p>
        </p:txBody>
      </p:sp>
      <p:sp>
        <p:nvSpPr>
          <p:cNvPr id="16" name="TextBox 16"/>
          <p:cNvSpPr txBox="1"/>
          <p:nvPr/>
        </p:nvSpPr>
        <p:spPr>
          <a:xfrm>
            <a:off x="7848600" y="8724900"/>
            <a:ext cx="2934982" cy="295850"/>
          </a:xfrm>
          <a:prstGeom prst="rect">
            <a:avLst/>
          </a:prstGeom>
        </p:spPr>
        <p:txBody>
          <a:bodyPr lIns="0" tIns="0" rIns="0" bIns="0" rtlCol="0" anchor="t">
            <a:spAutoFit/>
          </a:bodyPr>
          <a:lstStyle/>
          <a:p>
            <a:pPr algn="ctr">
              <a:lnSpc>
                <a:spcPts val="2520"/>
              </a:lnSpc>
            </a:pPr>
            <a:r>
              <a:rPr lang="en-US" sz="1800" b="1" spc="-36" dirty="0" err="1">
                <a:solidFill>
                  <a:schemeClr val="tx2">
                    <a:lumMod val="75000"/>
                  </a:schemeClr>
                </a:solidFill>
                <a:latin typeface="Lexend Deca"/>
                <a:ea typeface="Lexend Deca"/>
                <a:cs typeface="Lexend Deca"/>
                <a:sym typeface="Lexend Deca"/>
              </a:rPr>
              <a:t>Mirelys</a:t>
            </a:r>
            <a:r>
              <a:rPr lang="en-US" sz="1800" b="1" spc="-36" dirty="0">
                <a:solidFill>
                  <a:schemeClr val="tx2">
                    <a:lumMod val="75000"/>
                  </a:schemeClr>
                </a:solidFill>
                <a:latin typeface="Lexend Deca"/>
                <a:ea typeface="Lexend Deca"/>
                <a:cs typeface="Lexend Deca"/>
                <a:sym typeface="Lexend Deca"/>
              </a:rPr>
              <a:t> Garcia</a:t>
            </a:r>
          </a:p>
        </p:txBody>
      </p:sp>
      <p:sp>
        <p:nvSpPr>
          <p:cNvPr id="17" name="TextBox 17"/>
          <p:cNvSpPr txBox="1"/>
          <p:nvPr/>
        </p:nvSpPr>
        <p:spPr>
          <a:xfrm>
            <a:off x="8229600" y="9182100"/>
            <a:ext cx="2237778" cy="295850"/>
          </a:xfrm>
          <a:prstGeom prst="rect">
            <a:avLst/>
          </a:prstGeom>
        </p:spPr>
        <p:txBody>
          <a:bodyPr wrap="square" lIns="0" tIns="0" rIns="0" bIns="0" rtlCol="0" anchor="t">
            <a:spAutoFit/>
          </a:bodyPr>
          <a:lstStyle/>
          <a:p>
            <a:pPr algn="ctr">
              <a:lnSpc>
                <a:spcPts val="2520"/>
              </a:lnSpc>
            </a:pPr>
            <a:r>
              <a:rPr lang="en-US" b="1" spc="-36" dirty="0">
                <a:solidFill>
                  <a:schemeClr val="tx2">
                    <a:lumMod val="75000"/>
                  </a:schemeClr>
                </a:solidFill>
                <a:latin typeface="Lexend Deca"/>
                <a:ea typeface="Lexend Deca"/>
                <a:cs typeface="Lexend Deca"/>
                <a:sym typeface="Lexend Deca"/>
              </a:rPr>
              <a:t>Assistant Principal</a:t>
            </a:r>
            <a:endParaRPr lang="en-US" sz="1800" b="1" spc="-36" dirty="0">
              <a:solidFill>
                <a:schemeClr val="tx2">
                  <a:lumMod val="75000"/>
                </a:schemeClr>
              </a:solidFill>
              <a:latin typeface="Lexend Deca"/>
              <a:ea typeface="Lexend Deca"/>
              <a:cs typeface="Lexend Deca"/>
              <a:sym typeface="Lexend Deca"/>
            </a:endParaRPr>
          </a:p>
        </p:txBody>
      </p:sp>
      <p:sp>
        <p:nvSpPr>
          <p:cNvPr id="20" name="TextBox 20"/>
          <p:cNvSpPr txBox="1"/>
          <p:nvPr/>
        </p:nvSpPr>
        <p:spPr>
          <a:xfrm>
            <a:off x="12420600" y="7277100"/>
            <a:ext cx="2625166" cy="295850"/>
          </a:xfrm>
          <a:prstGeom prst="rect">
            <a:avLst/>
          </a:prstGeom>
        </p:spPr>
        <p:txBody>
          <a:bodyPr lIns="0" tIns="0" rIns="0" bIns="0" rtlCol="0" anchor="t">
            <a:spAutoFit/>
          </a:bodyPr>
          <a:lstStyle/>
          <a:p>
            <a:pPr algn="ctr">
              <a:lnSpc>
                <a:spcPts val="2520"/>
              </a:lnSpc>
            </a:pPr>
            <a:r>
              <a:rPr lang="en-US" b="1" spc="-36" dirty="0" err="1">
                <a:solidFill>
                  <a:schemeClr val="tx2">
                    <a:lumMod val="75000"/>
                  </a:schemeClr>
                </a:solidFill>
                <a:latin typeface="Lexend Deca"/>
                <a:ea typeface="Lexend Deca"/>
                <a:cs typeface="Lexend Deca"/>
                <a:sym typeface="Lexend Deca"/>
              </a:rPr>
              <a:t>Nathaly</a:t>
            </a:r>
            <a:r>
              <a:rPr lang="en-US" b="1" spc="-36" dirty="0">
                <a:solidFill>
                  <a:schemeClr val="tx2">
                    <a:lumMod val="75000"/>
                  </a:schemeClr>
                </a:solidFill>
                <a:latin typeface="Lexend Deca"/>
                <a:ea typeface="Lexend Deca"/>
                <a:cs typeface="Lexend Deca"/>
                <a:sym typeface="Lexend Deca"/>
              </a:rPr>
              <a:t> Perez</a:t>
            </a:r>
            <a:endParaRPr lang="en-US" sz="1800" b="1" spc="-36" dirty="0">
              <a:solidFill>
                <a:schemeClr val="tx2">
                  <a:lumMod val="75000"/>
                </a:schemeClr>
              </a:solidFill>
              <a:latin typeface="Lexend Deca"/>
              <a:ea typeface="Lexend Deca"/>
              <a:cs typeface="Lexend Deca"/>
              <a:sym typeface="Lexend Deca"/>
            </a:endParaRPr>
          </a:p>
        </p:txBody>
      </p:sp>
      <p:sp>
        <p:nvSpPr>
          <p:cNvPr id="21" name="TextBox 21"/>
          <p:cNvSpPr txBox="1"/>
          <p:nvPr/>
        </p:nvSpPr>
        <p:spPr>
          <a:xfrm>
            <a:off x="12725400" y="7734300"/>
            <a:ext cx="2039824" cy="306705"/>
          </a:xfrm>
          <a:prstGeom prst="rect">
            <a:avLst/>
          </a:prstGeom>
        </p:spPr>
        <p:txBody>
          <a:bodyPr lIns="0" tIns="0" rIns="0" bIns="0" rtlCol="0" anchor="t">
            <a:spAutoFit/>
          </a:bodyPr>
          <a:lstStyle/>
          <a:p>
            <a:pPr algn="ctr">
              <a:lnSpc>
                <a:spcPts val="2520"/>
              </a:lnSpc>
            </a:pPr>
            <a:r>
              <a:rPr lang="en-US" sz="1800" b="1" spc="-36" dirty="0">
                <a:solidFill>
                  <a:schemeClr val="tx2">
                    <a:lumMod val="75000"/>
                  </a:schemeClr>
                </a:solidFill>
                <a:latin typeface="Lexend Deca"/>
                <a:ea typeface="Lexend Deca"/>
                <a:cs typeface="Lexend Deca"/>
                <a:sym typeface="Lexend Deca"/>
              </a:rPr>
              <a:t>School Counselor</a:t>
            </a:r>
          </a:p>
        </p:txBody>
      </p:sp>
      <p:sp>
        <p:nvSpPr>
          <p:cNvPr id="26" name="Slide Number Placeholder 25">
            <a:extLst>
              <a:ext uri="{FF2B5EF4-FFF2-40B4-BE49-F238E27FC236}">
                <a16:creationId xmlns:a16="http://schemas.microsoft.com/office/drawing/2014/main" id="{D312D02F-5D24-546B-4E5E-02685CCE4FB2}"/>
              </a:ext>
            </a:extLst>
          </p:cNvPr>
          <p:cNvSpPr>
            <a:spLocks noGrp="1"/>
          </p:cNvSpPr>
          <p:nvPr>
            <p:ph type="sldNum" sz="quarter" idx="12"/>
          </p:nvPr>
        </p:nvSpPr>
        <p:spPr/>
        <p:txBody>
          <a:bodyPr/>
          <a:lstStyle/>
          <a:p>
            <a:fld id="{B6F15528-21DE-4FAA-801E-634DDDAF4B2B}" type="slidenum">
              <a:rPr lang="en-US" smtClean="0"/>
              <a:pPr/>
              <a:t>4</a:t>
            </a:fld>
            <a:endParaRPr lang="en-US" dirty="0"/>
          </a:p>
        </p:txBody>
      </p:sp>
      <p:pic>
        <p:nvPicPr>
          <p:cNvPr id="23" name="Picture 22" descr="Nathaly P.jpg"/>
          <p:cNvPicPr>
            <a:picLocks noChangeAspect="1"/>
          </p:cNvPicPr>
          <p:nvPr/>
        </p:nvPicPr>
        <p:blipFill>
          <a:blip r:embed="rId6" cstate="print"/>
          <a:stretch>
            <a:fillRect/>
          </a:stretch>
        </p:blipFill>
        <p:spPr>
          <a:xfrm>
            <a:off x="12420600" y="4152900"/>
            <a:ext cx="2815960" cy="2880986"/>
          </a:xfrm>
          <a:prstGeom prst="rect">
            <a:avLst/>
          </a:prstGeom>
        </p:spPr>
      </p:pic>
      <p:pic>
        <p:nvPicPr>
          <p:cNvPr id="24" name="Picture 23" descr="Clavijo.jpg"/>
          <p:cNvPicPr>
            <a:picLocks noChangeAspect="1"/>
          </p:cNvPicPr>
          <p:nvPr/>
        </p:nvPicPr>
        <p:blipFill>
          <a:blip r:embed="rId7" cstate="print"/>
          <a:stretch>
            <a:fillRect/>
          </a:stretch>
        </p:blipFill>
        <p:spPr>
          <a:xfrm>
            <a:off x="7772400" y="1562100"/>
            <a:ext cx="2819400" cy="2902323"/>
          </a:xfrm>
          <a:prstGeom prst="rect">
            <a:avLst/>
          </a:prstGeom>
        </p:spPr>
      </p:pic>
      <p:pic>
        <p:nvPicPr>
          <p:cNvPr id="27" name="Picture 26" descr="My picture.jpg"/>
          <p:cNvPicPr>
            <a:picLocks noChangeAspect="1"/>
          </p:cNvPicPr>
          <p:nvPr/>
        </p:nvPicPr>
        <p:blipFill>
          <a:blip r:embed="rId8" cstate="print"/>
          <a:stretch>
            <a:fillRect/>
          </a:stretch>
        </p:blipFill>
        <p:spPr>
          <a:xfrm flipH="1">
            <a:off x="7924800" y="5524500"/>
            <a:ext cx="2849498" cy="2895600"/>
          </a:xfrm>
          <a:prstGeom prst="rect">
            <a:avLst/>
          </a:prstGeom>
        </p:spPr>
      </p:pic>
      <p:pic>
        <p:nvPicPr>
          <p:cNvPr id="29" name="Picture 28" descr="karla.jpg"/>
          <p:cNvPicPr>
            <a:picLocks noChangeAspect="1"/>
          </p:cNvPicPr>
          <p:nvPr/>
        </p:nvPicPr>
        <p:blipFill>
          <a:blip r:embed="rId9" cstate="print"/>
          <a:stretch>
            <a:fillRect/>
          </a:stretch>
        </p:blipFill>
        <p:spPr>
          <a:xfrm>
            <a:off x="3352800" y="4229100"/>
            <a:ext cx="2859350" cy="28194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12446540" y="0"/>
            <a:ext cx="5841460" cy="5841460"/>
          </a:xfrm>
          <a:custGeom>
            <a:avLst/>
            <a:gdLst/>
            <a:ahLst/>
            <a:cxnLst/>
            <a:rect l="l" t="t" r="r" b="b"/>
            <a:pathLst>
              <a:path w="5841460" h="5841460">
                <a:moveTo>
                  <a:pt x="0" y="0"/>
                </a:moveTo>
                <a:lnTo>
                  <a:pt x="5841460" y="0"/>
                </a:lnTo>
                <a:lnTo>
                  <a:pt x="5841460" y="5841460"/>
                </a:lnTo>
                <a:lnTo>
                  <a:pt x="0" y="5841460"/>
                </a:lnTo>
                <a:lnTo>
                  <a:pt x="0" y="0"/>
                </a:lnTo>
                <a:close/>
              </a:path>
            </a:pathLst>
          </a:custGeom>
          <a:blipFill>
            <a:blip r:embed="rId3" cstate="print">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4"/>
          <p:cNvSpPr txBox="1"/>
          <p:nvPr/>
        </p:nvSpPr>
        <p:spPr>
          <a:xfrm>
            <a:off x="0" y="781685"/>
            <a:ext cx="18288000" cy="421269"/>
          </a:xfrm>
          <a:prstGeom prst="rect">
            <a:avLst/>
          </a:prstGeom>
        </p:spPr>
        <p:txBody>
          <a:bodyPr lIns="0" tIns="0" rIns="0" bIns="0" rtlCol="0" anchor="t">
            <a:spAutoFit/>
          </a:bodyPr>
          <a:lstStyle/>
          <a:p>
            <a:pPr algn="ctr">
              <a:lnSpc>
                <a:spcPts val="3079"/>
              </a:lnSpc>
            </a:pPr>
            <a:r>
              <a:rPr lang="en-US" sz="3999" b="1" spc="-211" dirty="0">
                <a:solidFill>
                  <a:srgbClr val="262262"/>
                </a:solidFill>
                <a:latin typeface="Lexend Deca"/>
                <a:ea typeface="Lexend Deca"/>
                <a:cs typeface="Lexend Deca"/>
                <a:sym typeface="Lexend Deca"/>
              </a:rPr>
              <a:t>All About Title I</a:t>
            </a:r>
          </a:p>
        </p:txBody>
      </p:sp>
      <p:sp>
        <p:nvSpPr>
          <p:cNvPr id="5" name="TextBox 5"/>
          <p:cNvSpPr txBox="1"/>
          <p:nvPr/>
        </p:nvSpPr>
        <p:spPr>
          <a:xfrm>
            <a:off x="1028701" y="1562101"/>
            <a:ext cx="14058900" cy="2586990"/>
          </a:xfrm>
          <a:prstGeom prst="rect">
            <a:avLst/>
          </a:prstGeom>
        </p:spPr>
        <p:txBody>
          <a:bodyPr wrap="square" lIns="0" tIns="0" rIns="0" bIns="0" rtlCol="0" anchor="t">
            <a:spAutoFit/>
          </a:bodyPr>
          <a:lstStyle/>
          <a:p>
            <a:pPr algn="just"/>
            <a:r>
              <a:rPr lang="en-US" sz="2800" spc="-188" dirty="0">
                <a:solidFill>
                  <a:srgbClr val="262262"/>
                </a:solidFill>
                <a:latin typeface="Lexend Deca"/>
                <a:ea typeface="Lexend Deca"/>
                <a:cs typeface="Lexend Deca"/>
                <a:sym typeface="Lexend Deca"/>
              </a:rPr>
              <a:t>What is the purpose of this meeting?</a:t>
            </a:r>
          </a:p>
          <a:p>
            <a:pPr algn="just"/>
            <a:endParaRPr lang="en-US" sz="3561" spc="-188" dirty="0">
              <a:solidFill>
                <a:srgbClr val="262262"/>
              </a:solidFill>
              <a:latin typeface="Lexend Deca"/>
              <a:ea typeface="Lexend Deca"/>
              <a:cs typeface="Lexend Deca"/>
              <a:sym typeface="Lexend Deca"/>
            </a:endParaRPr>
          </a:p>
          <a:p>
            <a:pPr algn="just"/>
            <a:r>
              <a:rPr lang="en-US" sz="2800" spc="-162" dirty="0">
                <a:solidFill>
                  <a:srgbClr val="262262"/>
                </a:solidFill>
                <a:latin typeface="Lexend Deca"/>
                <a:ea typeface="Lexend Deca"/>
                <a:cs typeface="Lexend Deca"/>
                <a:sym typeface="Lexend Deca"/>
              </a:rPr>
              <a:t>Federal guidelines require Title I schools to hold an Annual Parent Meeting About the Benefits of the Title I Schoolwide Program to inform parents of Title I requirements and discuss their rights to be involved in the Title I Schoolwide Program. </a:t>
            </a:r>
          </a:p>
          <a:p>
            <a:pPr algn="just">
              <a:lnSpc>
                <a:spcPts val="2308"/>
              </a:lnSpc>
            </a:pPr>
            <a:endParaRPr lang="en-US" sz="3061" spc="-162" dirty="0">
              <a:solidFill>
                <a:srgbClr val="262262"/>
              </a:solidFill>
              <a:latin typeface="Lexend Deca"/>
              <a:ea typeface="Lexend Deca"/>
              <a:cs typeface="Lexend Deca"/>
              <a:sym typeface="Lexend Deca"/>
            </a:endParaRPr>
          </a:p>
        </p:txBody>
      </p:sp>
      <p:sp>
        <p:nvSpPr>
          <p:cNvPr id="6" name="Freeform 6"/>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5" cstate="print"/>
            <a:stretch>
              <a:fillRect/>
            </a:stretch>
          </a:blipFill>
        </p:spPr>
        <p:txBody>
          <a:bodyPr/>
          <a:lstStyle/>
          <a:p>
            <a:endParaRPr lang="en-US"/>
          </a:p>
        </p:txBody>
      </p:sp>
      <p:sp>
        <p:nvSpPr>
          <p:cNvPr id="7" name="TextBox 7"/>
          <p:cNvSpPr txBox="1"/>
          <p:nvPr/>
        </p:nvSpPr>
        <p:spPr>
          <a:xfrm>
            <a:off x="4419600" y="8648700"/>
            <a:ext cx="8876929" cy="1128514"/>
          </a:xfrm>
          <a:prstGeom prst="rect">
            <a:avLst/>
          </a:prstGeom>
        </p:spPr>
        <p:txBody>
          <a:bodyPr wrap="square" lIns="0" tIns="0" rIns="0" bIns="0" rtlCol="0" anchor="t">
            <a:spAutoFit/>
          </a:bodyPr>
          <a:lstStyle/>
          <a:p>
            <a:pPr algn="ctr">
              <a:lnSpc>
                <a:spcPts val="4416"/>
              </a:lnSpc>
            </a:pPr>
            <a:r>
              <a:rPr lang="en-US" sz="3300" b="1" spc="-188" dirty="0">
                <a:solidFill>
                  <a:schemeClr val="tx2">
                    <a:lumMod val="75000"/>
                  </a:schemeClr>
                </a:solidFill>
                <a:latin typeface="Lexend Deca"/>
                <a:ea typeface="Lexend Deca"/>
                <a:cs typeface="Lexend Deca"/>
                <a:sym typeface="Lexend Deca"/>
              </a:rPr>
              <a:t>Lincoln- Marti Charter Schools Hialeah is a Title I School</a:t>
            </a:r>
          </a:p>
        </p:txBody>
      </p:sp>
      <p:sp>
        <p:nvSpPr>
          <p:cNvPr id="8" name="Freeform 8"/>
          <p:cNvSpPr/>
          <p:nvPr/>
        </p:nvSpPr>
        <p:spPr>
          <a:xfrm>
            <a:off x="-1626739" y="5628827"/>
            <a:ext cx="5841460" cy="5841460"/>
          </a:xfrm>
          <a:custGeom>
            <a:avLst/>
            <a:gdLst/>
            <a:ahLst/>
            <a:cxnLst/>
            <a:rect l="l" t="t" r="r" b="b"/>
            <a:pathLst>
              <a:path w="5841460" h="5841460">
                <a:moveTo>
                  <a:pt x="0" y="0"/>
                </a:moveTo>
                <a:lnTo>
                  <a:pt x="5841460" y="0"/>
                </a:lnTo>
                <a:lnTo>
                  <a:pt x="5841460" y="5841459"/>
                </a:lnTo>
                <a:lnTo>
                  <a:pt x="0" y="5841459"/>
                </a:lnTo>
                <a:lnTo>
                  <a:pt x="0" y="0"/>
                </a:lnTo>
                <a:close/>
              </a:path>
            </a:pathLst>
          </a:custGeom>
          <a:blipFill>
            <a:blip r:embed="rId3" cstate="print">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Slide Number Placeholder 12">
            <a:extLst>
              <a:ext uri="{FF2B5EF4-FFF2-40B4-BE49-F238E27FC236}">
                <a16:creationId xmlns:a16="http://schemas.microsoft.com/office/drawing/2014/main" id="{B4E42908-C9D7-E204-6CA1-B4E86BC29C8D}"/>
              </a:ext>
            </a:extLst>
          </p:cNvPr>
          <p:cNvSpPr>
            <a:spLocks noGrp="1"/>
          </p:cNvSpPr>
          <p:nvPr>
            <p:ph type="sldNum" sz="quarter" idx="12"/>
          </p:nvPr>
        </p:nvSpPr>
        <p:spPr/>
        <p:txBody>
          <a:bodyPr/>
          <a:lstStyle/>
          <a:p>
            <a:fld id="{B6F15528-21DE-4FAA-801E-634DDDAF4B2B}" type="slidenum">
              <a:rPr lang="en-US" smtClean="0"/>
              <a:pPr/>
              <a:t>5</a:t>
            </a:fld>
            <a:endParaRPr lang="en-US" dirty="0"/>
          </a:p>
        </p:txBody>
      </p:sp>
      <p:pic>
        <p:nvPicPr>
          <p:cNvPr id="10" name="Picture 9" descr="School Picture.jpg"/>
          <p:cNvPicPr>
            <a:picLocks noChangeAspect="1"/>
          </p:cNvPicPr>
          <p:nvPr/>
        </p:nvPicPr>
        <p:blipFill>
          <a:blip r:embed="rId6" cstate="print"/>
          <a:stretch>
            <a:fillRect/>
          </a:stretch>
        </p:blipFill>
        <p:spPr>
          <a:xfrm>
            <a:off x="5105400" y="4076700"/>
            <a:ext cx="7543800" cy="444866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94417" y="344911"/>
            <a:ext cx="929135" cy="187516"/>
          </a:xfrm>
          <a:custGeom>
            <a:avLst/>
            <a:gdLst/>
            <a:ahLst/>
            <a:cxnLst/>
            <a:rect l="l" t="t" r="r" b="b"/>
            <a:pathLst>
              <a:path w="929135" h="187516">
                <a:moveTo>
                  <a:pt x="0" y="0"/>
                </a:moveTo>
                <a:lnTo>
                  <a:pt x="929136" y="0"/>
                </a:lnTo>
                <a:lnTo>
                  <a:pt x="929136" y="187517"/>
                </a:lnTo>
                <a:lnTo>
                  <a:pt x="0" y="187517"/>
                </a:lnTo>
                <a:lnTo>
                  <a:pt x="0" y="0"/>
                </a:lnTo>
                <a:close/>
              </a:path>
            </a:pathLst>
          </a:custGeom>
          <a:blipFill>
            <a:blip r:embed="rId3" cstate="print">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10800000">
            <a:off x="14623692" y="0"/>
            <a:ext cx="3664308" cy="4665207"/>
          </a:xfrm>
          <a:custGeom>
            <a:avLst/>
            <a:gdLst/>
            <a:ahLst/>
            <a:cxnLst/>
            <a:rect l="l" t="t" r="r" b="b"/>
            <a:pathLst>
              <a:path w="3664308" h="4665207">
                <a:moveTo>
                  <a:pt x="0" y="0"/>
                </a:moveTo>
                <a:lnTo>
                  <a:pt x="3664308" y="0"/>
                </a:lnTo>
                <a:lnTo>
                  <a:pt x="3664308" y="4665207"/>
                </a:lnTo>
                <a:lnTo>
                  <a:pt x="0" y="4665207"/>
                </a:lnTo>
                <a:lnTo>
                  <a:pt x="0" y="0"/>
                </a:lnTo>
                <a:close/>
              </a:path>
            </a:pathLst>
          </a:custGeom>
          <a:blipFill>
            <a:blip r:embed="rId5" cstate="print">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0" y="8299315"/>
            <a:ext cx="1917970" cy="1917970"/>
          </a:xfrm>
          <a:custGeom>
            <a:avLst/>
            <a:gdLst/>
            <a:ahLst/>
            <a:cxnLst/>
            <a:rect l="l" t="t" r="r" b="b"/>
            <a:pathLst>
              <a:path w="1917970" h="1917970">
                <a:moveTo>
                  <a:pt x="0" y="0"/>
                </a:moveTo>
                <a:lnTo>
                  <a:pt x="1917970" y="0"/>
                </a:lnTo>
                <a:lnTo>
                  <a:pt x="1917970" y="1917970"/>
                </a:lnTo>
                <a:lnTo>
                  <a:pt x="0" y="1917970"/>
                </a:lnTo>
                <a:lnTo>
                  <a:pt x="0" y="0"/>
                </a:lnTo>
                <a:close/>
              </a:path>
            </a:pathLst>
          </a:custGeom>
          <a:blipFill>
            <a:blip r:embed="rId7" cstate="print">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TextBox 5"/>
          <p:cNvSpPr txBox="1"/>
          <p:nvPr/>
        </p:nvSpPr>
        <p:spPr>
          <a:xfrm>
            <a:off x="685800" y="1881854"/>
            <a:ext cx="14861855" cy="8040021"/>
          </a:xfrm>
          <a:prstGeom prst="rect">
            <a:avLst/>
          </a:prstGeom>
        </p:spPr>
        <p:txBody>
          <a:bodyPr lIns="0" tIns="0" rIns="0" bIns="0" rtlCol="0" anchor="t">
            <a:spAutoFit/>
          </a:bodyPr>
          <a:lstStyle/>
          <a:p>
            <a:pPr algn="just">
              <a:lnSpc>
                <a:spcPts val="3720"/>
              </a:lnSpc>
            </a:pPr>
            <a:r>
              <a:rPr lang="en-US" sz="3000" spc="-159" dirty="0">
                <a:solidFill>
                  <a:srgbClr val="262262"/>
                </a:solidFill>
                <a:latin typeface="Lexend Deca"/>
                <a:ea typeface="Lexend Deca"/>
                <a:cs typeface="Lexend Deca"/>
                <a:sym typeface="Lexend Deca"/>
              </a:rPr>
              <a:t>Title I is the largest federally funded education program under the Every Student Succeeds Act (ESSA), current federal education law in the United States, governing K-12 public education.</a:t>
            </a:r>
          </a:p>
          <a:p>
            <a:pPr algn="just">
              <a:lnSpc>
                <a:spcPts val="3720"/>
              </a:lnSpc>
            </a:pPr>
            <a:endParaRPr lang="en-US" sz="3000" spc="-159" dirty="0">
              <a:solidFill>
                <a:srgbClr val="262262"/>
              </a:solidFill>
              <a:latin typeface="Lexend Deca"/>
              <a:ea typeface="Lexend Deca"/>
              <a:cs typeface="Lexend Deca"/>
              <a:sym typeface="Lexend Deca"/>
            </a:endParaRPr>
          </a:p>
          <a:p>
            <a:pPr marL="647700" lvl="1" indent="-323850" algn="just">
              <a:lnSpc>
                <a:spcPts val="3720"/>
              </a:lnSpc>
              <a:buFont typeface="Arial"/>
              <a:buChar char="•"/>
            </a:pPr>
            <a:r>
              <a:rPr lang="en-US" sz="3000" spc="-159" dirty="0">
                <a:solidFill>
                  <a:srgbClr val="262262"/>
                </a:solidFill>
                <a:latin typeface="Lexend Deca"/>
                <a:ea typeface="Lexend Deca"/>
                <a:cs typeface="Lexend Deca"/>
                <a:sym typeface="Lexend Deca"/>
              </a:rPr>
              <a:t>It is designed to provide students with additional help in Reading, Language Arts, Mathematics, Science and Social Studies.</a:t>
            </a:r>
          </a:p>
          <a:p>
            <a:pPr algn="just">
              <a:lnSpc>
                <a:spcPts val="3720"/>
              </a:lnSpc>
            </a:pPr>
            <a:endParaRPr lang="en-US" sz="3000" spc="-159" dirty="0">
              <a:solidFill>
                <a:srgbClr val="262262"/>
              </a:solidFill>
              <a:latin typeface="Lexend Deca"/>
              <a:ea typeface="Lexend Deca"/>
              <a:cs typeface="Lexend Deca"/>
              <a:sym typeface="Lexend Deca"/>
            </a:endParaRPr>
          </a:p>
          <a:p>
            <a:pPr marL="647700" lvl="1" indent="-323850" algn="just">
              <a:lnSpc>
                <a:spcPts val="3720"/>
              </a:lnSpc>
              <a:buFont typeface="Arial"/>
              <a:buChar char="•"/>
            </a:pPr>
            <a:r>
              <a:rPr lang="en-US" sz="3000" spc="-159" dirty="0">
                <a:solidFill>
                  <a:srgbClr val="262262"/>
                </a:solidFill>
                <a:latin typeface="Lexend Deca"/>
                <a:ea typeface="Lexend Deca"/>
                <a:cs typeface="Lexend Deca"/>
                <a:sym typeface="Lexend Deca"/>
              </a:rPr>
              <a:t>The main objective is to support schools and districts to ensure that high quality education is equitable for all students.</a:t>
            </a:r>
          </a:p>
          <a:p>
            <a:pPr algn="just">
              <a:lnSpc>
                <a:spcPts val="3720"/>
              </a:lnSpc>
            </a:pPr>
            <a:endParaRPr lang="en-US" sz="3000" spc="-159" dirty="0">
              <a:solidFill>
                <a:srgbClr val="262262"/>
              </a:solidFill>
              <a:latin typeface="Lexend Deca"/>
              <a:ea typeface="Lexend Deca"/>
              <a:cs typeface="Lexend Deca"/>
              <a:sym typeface="Lexend Deca"/>
            </a:endParaRPr>
          </a:p>
          <a:p>
            <a:pPr marL="647700" lvl="1" indent="-323850" algn="just">
              <a:lnSpc>
                <a:spcPts val="3720"/>
              </a:lnSpc>
              <a:buFont typeface="Arial"/>
              <a:buChar char="•"/>
            </a:pPr>
            <a:r>
              <a:rPr lang="en-US" sz="3000" spc="-159" dirty="0">
                <a:solidFill>
                  <a:srgbClr val="262262"/>
                </a:solidFill>
                <a:latin typeface="Lexend Deca"/>
                <a:ea typeface="Lexend Deca"/>
                <a:cs typeface="Lexend Deca"/>
                <a:sym typeface="Lexend Deca"/>
              </a:rPr>
              <a:t>The Title I Schoolwide Program is committed to helping schools close the achievement gap between disadvantaged and minority students and their peers. </a:t>
            </a:r>
          </a:p>
          <a:p>
            <a:pPr algn="l">
              <a:lnSpc>
                <a:spcPts val="3720"/>
              </a:lnSpc>
            </a:pPr>
            <a:endParaRPr lang="en-US" sz="3000" spc="-159" dirty="0">
              <a:solidFill>
                <a:srgbClr val="262262"/>
              </a:solidFill>
              <a:latin typeface="Lexend Deca"/>
              <a:ea typeface="Lexend Deca"/>
              <a:cs typeface="Lexend Deca"/>
              <a:sym typeface="Lexend Deca"/>
            </a:endParaRPr>
          </a:p>
          <a:p>
            <a:pPr marL="647700" lvl="1" indent="-323850" algn="just">
              <a:lnSpc>
                <a:spcPts val="3720"/>
              </a:lnSpc>
              <a:buFont typeface="Arial"/>
              <a:buChar char="•"/>
            </a:pPr>
            <a:r>
              <a:rPr lang="en-US" sz="3000" spc="-159" dirty="0">
                <a:solidFill>
                  <a:srgbClr val="262262"/>
                </a:solidFill>
                <a:latin typeface="Lexend Deca"/>
                <a:ea typeface="Lexend Deca"/>
                <a:cs typeface="Lexend Deca"/>
                <a:sym typeface="Lexend Deca"/>
              </a:rPr>
              <a:t>To learn more, please visit </a:t>
            </a:r>
            <a:r>
              <a:rPr lang="en-US" sz="3000" spc="-159" dirty="0">
                <a:solidFill>
                  <a:srgbClr val="262262"/>
                </a:solidFill>
                <a:latin typeface="Lexend Deca"/>
                <a:ea typeface="Lexend Deca"/>
                <a:cs typeface="Lexend Deca"/>
                <a:sym typeface="Lexend Deca"/>
                <a:hlinkClick r:id="rId9"/>
              </a:rPr>
              <a:t>https://title1.dadeschools.net/#!/ </a:t>
            </a:r>
            <a:r>
              <a:rPr lang="en-US" sz="3000" spc="-159" dirty="0">
                <a:solidFill>
                  <a:srgbClr val="262262"/>
                </a:solidFill>
                <a:latin typeface="Lexend Deca"/>
                <a:ea typeface="Lexend Deca"/>
                <a:cs typeface="Lexend Deca"/>
                <a:sym typeface="Lexend Deca"/>
              </a:rPr>
              <a:t>. This website is designed to provide visitors with information relevant to Title I and to offer a clear understanding of the overall program. </a:t>
            </a:r>
          </a:p>
          <a:p>
            <a:pPr algn="l">
              <a:lnSpc>
                <a:spcPts val="3720"/>
              </a:lnSpc>
            </a:pPr>
            <a:endParaRPr lang="en-US" sz="3000" spc="-159" dirty="0">
              <a:solidFill>
                <a:srgbClr val="262262"/>
              </a:solidFill>
              <a:latin typeface="Lexend Deca"/>
              <a:ea typeface="Lexend Deca"/>
              <a:cs typeface="Lexend Deca"/>
              <a:sym typeface="Lexend Deca"/>
            </a:endParaRPr>
          </a:p>
        </p:txBody>
      </p:sp>
      <p:sp>
        <p:nvSpPr>
          <p:cNvPr id="6" name="TextBox 6"/>
          <p:cNvSpPr txBox="1"/>
          <p:nvPr/>
        </p:nvSpPr>
        <p:spPr>
          <a:xfrm>
            <a:off x="0" y="886143"/>
            <a:ext cx="18288000" cy="421269"/>
          </a:xfrm>
          <a:prstGeom prst="rect">
            <a:avLst/>
          </a:prstGeom>
        </p:spPr>
        <p:txBody>
          <a:bodyPr lIns="0" tIns="0" rIns="0" bIns="0" rtlCol="0" anchor="t">
            <a:spAutoFit/>
          </a:bodyPr>
          <a:lstStyle/>
          <a:p>
            <a:pPr algn="ctr">
              <a:lnSpc>
                <a:spcPts val="3079"/>
              </a:lnSpc>
            </a:pPr>
            <a:r>
              <a:rPr lang="en-US" sz="3999" b="1" spc="-211" dirty="0">
                <a:solidFill>
                  <a:srgbClr val="262262"/>
                </a:solidFill>
                <a:latin typeface="Lexend Deca"/>
                <a:ea typeface="Lexend Deca"/>
                <a:cs typeface="Lexend Deca"/>
                <a:sym typeface="Lexend Deca"/>
              </a:rPr>
              <a:t>All About Title I (Cont’d.)</a:t>
            </a:r>
          </a:p>
        </p:txBody>
      </p:sp>
      <p:sp>
        <p:nvSpPr>
          <p:cNvPr id="7" name="Freeform 7"/>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10" cstate="print"/>
            <a:stretch>
              <a:fillRect/>
            </a:stretch>
          </a:blipFill>
        </p:spPr>
        <p:txBody>
          <a:bodyPr/>
          <a:lstStyle/>
          <a:p>
            <a:endParaRPr lang="en-US"/>
          </a:p>
        </p:txBody>
      </p:sp>
      <p:sp>
        <p:nvSpPr>
          <p:cNvPr id="12" name="Slide Number Placeholder 11">
            <a:extLst>
              <a:ext uri="{FF2B5EF4-FFF2-40B4-BE49-F238E27FC236}">
                <a16:creationId xmlns:a16="http://schemas.microsoft.com/office/drawing/2014/main" id="{76CCB053-AE2C-C162-EC98-BF7165698D2E}"/>
              </a:ext>
            </a:extLst>
          </p:cNvPr>
          <p:cNvSpPr>
            <a:spLocks noGrp="1"/>
          </p:cNvSpPr>
          <p:nvPr>
            <p:ph type="sldNum" sz="quarter" idx="12"/>
          </p:nvPr>
        </p:nvSpPr>
        <p:spPr/>
        <p:txBody>
          <a:bodyPr/>
          <a:lstStyle/>
          <a:p>
            <a:fld id="{B6F15528-21DE-4FAA-801E-634DDDAF4B2B}"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94417" y="344911"/>
            <a:ext cx="929135" cy="187516"/>
          </a:xfrm>
          <a:custGeom>
            <a:avLst/>
            <a:gdLst/>
            <a:ahLst/>
            <a:cxnLst/>
            <a:rect l="l" t="t" r="r" b="b"/>
            <a:pathLst>
              <a:path w="929135" h="187516">
                <a:moveTo>
                  <a:pt x="0" y="0"/>
                </a:moveTo>
                <a:lnTo>
                  <a:pt x="929136" y="0"/>
                </a:lnTo>
                <a:lnTo>
                  <a:pt x="929136" y="187517"/>
                </a:lnTo>
                <a:lnTo>
                  <a:pt x="0" y="187517"/>
                </a:lnTo>
                <a:lnTo>
                  <a:pt x="0" y="0"/>
                </a:lnTo>
                <a:close/>
              </a:path>
            </a:pathLst>
          </a:custGeom>
          <a:blipFill>
            <a:blip r:embed="rId3" cstate="print">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10800000">
            <a:off x="14623692" y="0"/>
            <a:ext cx="3664308" cy="4665207"/>
          </a:xfrm>
          <a:custGeom>
            <a:avLst/>
            <a:gdLst/>
            <a:ahLst/>
            <a:cxnLst/>
            <a:rect l="l" t="t" r="r" b="b"/>
            <a:pathLst>
              <a:path w="3664308" h="4665207">
                <a:moveTo>
                  <a:pt x="0" y="0"/>
                </a:moveTo>
                <a:lnTo>
                  <a:pt x="3664308" y="0"/>
                </a:lnTo>
                <a:lnTo>
                  <a:pt x="3664308" y="4665207"/>
                </a:lnTo>
                <a:lnTo>
                  <a:pt x="0" y="4665207"/>
                </a:lnTo>
                <a:lnTo>
                  <a:pt x="0" y="0"/>
                </a:lnTo>
                <a:close/>
              </a:path>
            </a:pathLst>
          </a:custGeom>
          <a:blipFill>
            <a:blip r:embed="rId5" cstate="print">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0" y="8299315"/>
            <a:ext cx="1917970" cy="1917970"/>
          </a:xfrm>
          <a:custGeom>
            <a:avLst/>
            <a:gdLst/>
            <a:ahLst/>
            <a:cxnLst/>
            <a:rect l="l" t="t" r="r" b="b"/>
            <a:pathLst>
              <a:path w="1917970" h="1917970">
                <a:moveTo>
                  <a:pt x="0" y="0"/>
                </a:moveTo>
                <a:lnTo>
                  <a:pt x="1917970" y="0"/>
                </a:lnTo>
                <a:lnTo>
                  <a:pt x="1917970" y="1917970"/>
                </a:lnTo>
                <a:lnTo>
                  <a:pt x="0" y="1917970"/>
                </a:lnTo>
                <a:lnTo>
                  <a:pt x="0" y="0"/>
                </a:lnTo>
                <a:close/>
              </a:path>
            </a:pathLst>
          </a:custGeom>
          <a:blipFill>
            <a:blip r:embed="rId7" cstate="print">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TextBox 5"/>
          <p:cNvSpPr txBox="1"/>
          <p:nvPr/>
        </p:nvSpPr>
        <p:spPr>
          <a:xfrm>
            <a:off x="969423" y="2157249"/>
            <a:ext cx="14861855" cy="6142066"/>
          </a:xfrm>
          <a:prstGeom prst="rect">
            <a:avLst/>
          </a:prstGeom>
        </p:spPr>
        <p:txBody>
          <a:bodyPr lIns="0" tIns="0" rIns="0" bIns="0" rtlCol="0" anchor="t">
            <a:spAutoFit/>
          </a:bodyPr>
          <a:lstStyle/>
          <a:p>
            <a:pPr algn="just">
              <a:lnSpc>
                <a:spcPts val="3720"/>
              </a:lnSpc>
            </a:pPr>
            <a:r>
              <a:rPr lang="en-US" sz="3000" spc="-159" dirty="0">
                <a:solidFill>
                  <a:srgbClr val="262262"/>
                </a:solidFill>
                <a:latin typeface="Lexend Deca"/>
                <a:ea typeface="Lexend Deca"/>
                <a:cs typeface="Lexend Deca"/>
                <a:sym typeface="Lexend Deca"/>
              </a:rPr>
              <a:t>How does the ESSA law and the Title I Parent and Family Engagement requirements help parents and families?</a:t>
            </a:r>
          </a:p>
          <a:p>
            <a:pPr algn="just">
              <a:lnSpc>
                <a:spcPts val="3720"/>
              </a:lnSpc>
            </a:pPr>
            <a:endParaRPr lang="en-US" sz="3000" spc="-159" dirty="0">
              <a:solidFill>
                <a:srgbClr val="262262"/>
              </a:solidFill>
              <a:latin typeface="Lexend Deca"/>
              <a:ea typeface="Lexend Deca"/>
              <a:cs typeface="Lexend Deca"/>
              <a:sym typeface="Lexend Deca"/>
            </a:endParaRPr>
          </a:p>
          <a:p>
            <a:pPr marL="647700" lvl="1" indent="-323850" algn="just">
              <a:lnSpc>
                <a:spcPts val="3720"/>
              </a:lnSpc>
              <a:buFont typeface="Arial"/>
              <a:buChar char="•"/>
            </a:pPr>
            <a:r>
              <a:rPr lang="en-US" sz="3000" spc="-159" dirty="0">
                <a:solidFill>
                  <a:srgbClr val="262262"/>
                </a:solidFill>
                <a:latin typeface="Lexend Deca"/>
                <a:ea typeface="Lexend Deca"/>
                <a:cs typeface="Lexend Deca"/>
                <a:sym typeface="Lexend Deca"/>
              </a:rPr>
              <a:t>The school district and all Title I schools must allocate a portion of their Title I budget towards programs, activities, and procedures for parent and family engagement. </a:t>
            </a:r>
          </a:p>
          <a:p>
            <a:pPr algn="just">
              <a:lnSpc>
                <a:spcPts val="3720"/>
              </a:lnSpc>
            </a:pPr>
            <a:endParaRPr lang="en-US" sz="3000" spc="-159" dirty="0">
              <a:solidFill>
                <a:srgbClr val="262262"/>
              </a:solidFill>
              <a:latin typeface="Lexend Deca"/>
              <a:ea typeface="Lexend Deca"/>
              <a:cs typeface="Lexend Deca"/>
              <a:sym typeface="Lexend Deca"/>
            </a:endParaRPr>
          </a:p>
          <a:p>
            <a:pPr marL="647700" lvl="1" indent="-323850" algn="just">
              <a:lnSpc>
                <a:spcPts val="3720"/>
              </a:lnSpc>
              <a:buFont typeface="Arial"/>
              <a:buChar char="•"/>
            </a:pPr>
            <a:r>
              <a:rPr lang="en-US" sz="3000" spc="-159" dirty="0">
                <a:solidFill>
                  <a:srgbClr val="262262"/>
                </a:solidFill>
                <a:latin typeface="Lexend Deca"/>
                <a:ea typeface="Lexend Deca"/>
                <a:cs typeface="Lexend Deca"/>
                <a:sym typeface="Lexend Deca"/>
              </a:rPr>
              <a:t>The school district and all Title I schools must develop with parents and families a written Title I Parent and Family Engagement Plan (PFEP). The PFEP must be distributed to all stakeholders.</a:t>
            </a:r>
          </a:p>
          <a:p>
            <a:pPr algn="just">
              <a:lnSpc>
                <a:spcPts val="3720"/>
              </a:lnSpc>
            </a:pPr>
            <a:endParaRPr lang="en-US" sz="3000" spc="-159" dirty="0">
              <a:solidFill>
                <a:srgbClr val="262262"/>
              </a:solidFill>
              <a:latin typeface="Lexend Deca"/>
              <a:ea typeface="Lexend Deca"/>
              <a:cs typeface="Lexend Deca"/>
              <a:sym typeface="Lexend Deca"/>
            </a:endParaRPr>
          </a:p>
          <a:p>
            <a:pPr marL="647700" lvl="1" indent="-323850" algn="just">
              <a:lnSpc>
                <a:spcPts val="3720"/>
              </a:lnSpc>
              <a:buFont typeface="Arial"/>
              <a:buChar char="•"/>
            </a:pPr>
            <a:r>
              <a:rPr lang="en-US" sz="3000" spc="-159" dirty="0">
                <a:solidFill>
                  <a:srgbClr val="262262"/>
                </a:solidFill>
                <a:latin typeface="Lexend Deca"/>
                <a:ea typeface="Lexend Deca"/>
                <a:cs typeface="Lexend Deca"/>
                <a:sym typeface="Lexend Deca"/>
              </a:rPr>
              <a:t>All Title I schools are required to collaborate with parents and families in the development of the School Improvement Plan (SIP) and School-Parent Compact.</a:t>
            </a:r>
          </a:p>
          <a:p>
            <a:pPr algn="l">
              <a:lnSpc>
                <a:spcPts val="3720"/>
              </a:lnSpc>
            </a:pPr>
            <a:endParaRPr lang="en-US" sz="3000" spc="-159" dirty="0">
              <a:solidFill>
                <a:srgbClr val="262262"/>
              </a:solidFill>
              <a:latin typeface="Lexend Deca"/>
              <a:ea typeface="Lexend Deca"/>
              <a:cs typeface="Lexend Deca"/>
              <a:sym typeface="Lexend Deca"/>
            </a:endParaRPr>
          </a:p>
        </p:txBody>
      </p:sp>
      <p:sp>
        <p:nvSpPr>
          <p:cNvPr id="6" name="Freeform 6"/>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9" cstate="print"/>
            <a:stretch>
              <a:fillRect/>
            </a:stretch>
          </a:blipFill>
        </p:spPr>
        <p:txBody>
          <a:bodyPr/>
          <a:lstStyle/>
          <a:p>
            <a:endParaRPr lang="en-US"/>
          </a:p>
        </p:txBody>
      </p:sp>
      <p:sp>
        <p:nvSpPr>
          <p:cNvPr id="7" name="Freeform 7"/>
          <p:cNvSpPr/>
          <p:nvPr/>
        </p:nvSpPr>
        <p:spPr>
          <a:xfrm flipH="1">
            <a:off x="3276600" y="8648700"/>
            <a:ext cx="1011690" cy="920638"/>
          </a:xfrm>
          <a:custGeom>
            <a:avLst/>
            <a:gdLst/>
            <a:ahLst/>
            <a:cxnLst/>
            <a:rect l="l" t="t" r="r" b="b"/>
            <a:pathLst>
              <a:path w="1011690" h="920638">
                <a:moveTo>
                  <a:pt x="1011691" y="0"/>
                </a:moveTo>
                <a:lnTo>
                  <a:pt x="0" y="0"/>
                </a:lnTo>
                <a:lnTo>
                  <a:pt x="0" y="920638"/>
                </a:lnTo>
                <a:lnTo>
                  <a:pt x="1011691" y="920638"/>
                </a:lnTo>
                <a:lnTo>
                  <a:pt x="1011691" y="0"/>
                </a:lnTo>
                <a:close/>
              </a:path>
            </a:pathLst>
          </a:custGeom>
          <a:blipFill>
            <a:blip r:embed="rId10" cstate="print">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8" name="TextBox 8"/>
          <p:cNvSpPr txBox="1"/>
          <p:nvPr/>
        </p:nvSpPr>
        <p:spPr>
          <a:xfrm>
            <a:off x="0" y="846753"/>
            <a:ext cx="18288000" cy="421269"/>
          </a:xfrm>
          <a:prstGeom prst="rect">
            <a:avLst/>
          </a:prstGeom>
        </p:spPr>
        <p:txBody>
          <a:bodyPr lIns="0" tIns="0" rIns="0" bIns="0" rtlCol="0" anchor="t">
            <a:spAutoFit/>
          </a:bodyPr>
          <a:lstStyle/>
          <a:p>
            <a:pPr algn="ctr">
              <a:lnSpc>
                <a:spcPts val="3079"/>
              </a:lnSpc>
            </a:pPr>
            <a:r>
              <a:rPr lang="en-US" sz="3999" b="1" spc="-211" dirty="0">
                <a:solidFill>
                  <a:srgbClr val="262262"/>
                </a:solidFill>
                <a:latin typeface="Lexend Deca"/>
                <a:ea typeface="Lexend Deca"/>
                <a:cs typeface="Lexend Deca"/>
                <a:sym typeface="Lexend Deca"/>
              </a:rPr>
              <a:t>All About Title I (Cont’d.) </a:t>
            </a:r>
          </a:p>
        </p:txBody>
      </p:sp>
      <p:sp>
        <p:nvSpPr>
          <p:cNvPr id="9" name="TextBox 9"/>
          <p:cNvSpPr txBox="1"/>
          <p:nvPr/>
        </p:nvSpPr>
        <p:spPr>
          <a:xfrm>
            <a:off x="2590800" y="8724900"/>
            <a:ext cx="13167091" cy="474489"/>
          </a:xfrm>
          <a:prstGeom prst="rect">
            <a:avLst/>
          </a:prstGeom>
        </p:spPr>
        <p:txBody>
          <a:bodyPr lIns="0" tIns="0" rIns="0" bIns="0" rtlCol="0" anchor="t">
            <a:spAutoFit/>
          </a:bodyPr>
          <a:lstStyle/>
          <a:p>
            <a:pPr algn="ctr">
              <a:lnSpc>
                <a:spcPts val="3672"/>
              </a:lnSpc>
            </a:pPr>
            <a:r>
              <a:rPr lang="en-US" sz="3200" u="sng" dirty="0">
                <a:hlinkClick r:id="rId12"/>
              </a:rPr>
              <a:t>https://lincoln-marticharters.com/general-programhial/</a:t>
            </a:r>
            <a:endParaRPr lang="en-US" sz="2961" spc="-156" dirty="0">
              <a:solidFill>
                <a:srgbClr val="F50808"/>
              </a:solidFill>
              <a:latin typeface="Lexend Deca"/>
              <a:ea typeface="Lexend Deca"/>
              <a:cs typeface="Lexend Deca"/>
              <a:sym typeface="Lexend Deca"/>
            </a:endParaRPr>
          </a:p>
        </p:txBody>
      </p:sp>
      <p:sp>
        <p:nvSpPr>
          <p:cNvPr id="14" name="Slide Number Placeholder 13">
            <a:extLst>
              <a:ext uri="{FF2B5EF4-FFF2-40B4-BE49-F238E27FC236}">
                <a16:creationId xmlns:a16="http://schemas.microsoft.com/office/drawing/2014/main" id="{594F819C-5833-93E2-6B84-A509D21B46BE}"/>
              </a:ext>
            </a:extLst>
          </p:cNvPr>
          <p:cNvSpPr>
            <a:spLocks noGrp="1"/>
          </p:cNvSpPr>
          <p:nvPr>
            <p:ph type="sldNum" sz="quarter" idx="12"/>
          </p:nvPr>
        </p:nvSpPr>
        <p:spPr/>
        <p:txBody>
          <a:bodyPr/>
          <a:lstStyle/>
          <a:p>
            <a:fld id="{B6F15528-21DE-4FAA-801E-634DDDAF4B2B}"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94417" y="344911"/>
            <a:ext cx="929135" cy="187516"/>
          </a:xfrm>
          <a:custGeom>
            <a:avLst/>
            <a:gdLst/>
            <a:ahLst/>
            <a:cxnLst/>
            <a:rect l="l" t="t" r="r" b="b"/>
            <a:pathLst>
              <a:path w="929135" h="187516">
                <a:moveTo>
                  <a:pt x="0" y="0"/>
                </a:moveTo>
                <a:lnTo>
                  <a:pt x="929136" y="0"/>
                </a:lnTo>
                <a:lnTo>
                  <a:pt x="929136" y="187517"/>
                </a:lnTo>
                <a:lnTo>
                  <a:pt x="0" y="187517"/>
                </a:lnTo>
                <a:lnTo>
                  <a:pt x="0" y="0"/>
                </a:lnTo>
                <a:close/>
              </a:path>
            </a:pathLst>
          </a:custGeom>
          <a:blipFill>
            <a:blip r:embed="rId3" cstate="print">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10800000">
            <a:off x="14623692" y="0"/>
            <a:ext cx="3664308" cy="4665207"/>
          </a:xfrm>
          <a:custGeom>
            <a:avLst/>
            <a:gdLst/>
            <a:ahLst/>
            <a:cxnLst/>
            <a:rect l="l" t="t" r="r" b="b"/>
            <a:pathLst>
              <a:path w="3664308" h="4665207">
                <a:moveTo>
                  <a:pt x="0" y="0"/>
                </a:moveTo>
                <a:lnTo>
                  <a:pt x="3664308" y="0"/>
                </a:lnTo>
                <a:lnTo>
                  <a:pt x="3664308" y="4665207"/>
                </a:lnTo>
                <a:lnTo>
                  <a:pt x="0" y="4665207"/>
                </a:lnTo>
                <a:lnTo>
                  <a:pt x="0" y="0"/>
                </a:lnTo>
                <a:close/>
              </a:path>
            </a:pathLst>
          </a:custGeom>
          <a:blipFill>
            <a:blip r:embed="rId5" cstate="print">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0" y="8299315"/>
            <a:ext cx="1917970" cy="1917970"/>
          </a:xfrm>
          <a:custGeom>
            <a:avLst/>
            <a:gdLst/>
            <a:ahLst/>
            <a:cxnLst/>
            <a:rect l="l" t="t" r="r" b="b"/>
            <a:pathLst>
              <a:path w="1917970" h="1917970">
                <a:moveTo>
                  <a:pt x="0" y="0"/>
                </a:moveTo>
                <a:lnTo>
                  <a:pt x="1917970" y="0"/>
                </a:lnTo>
                <a:lnTo>
                  <a:pt x="1917970" y="1917970"/>
                </a:lnTo>
                <a:lnTo>
                  <a:pt x="0" y="1917970"/>
                </a:lnTo>
                <a:lnTo>
                  <a:pt x="0" y="0"/>
                </a:lnTo>
                <a:close/>
              </a:path>
            </a:pathLst>
          </a:custGeom>
          <a:blipFill>
            <a:blip r:embed="rId7" cstate="print">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TextBox 6"/>
          <p:cNvSpPr txBox="1"/>
          <p:nvPr/>
        </p:nvSpPr>
        <p:spPr>
          <a:xfrm>
            <a:off x="958985" y="2804221"/>
            <a:ext cx="10318615" cy="5436745"/>
          </a:xfrm>
          <a:prstGeom prst="rect">
            <a:avLst/>
          </a:prstGeom>
        </p:spPr>
        <p:txBody>
          <a:bodyPr wrap="square" lIns="0" tIns="0" rIns="0" bIns="0" rtlCol="0" anchor="t">
            <a:spAutoFit/>
          </a:bodyPr>
          <a:lstStyle/>
          <a:p>
            <a:pPr algn="l">
              <a:lnSpc>
                <a:spcPts val="3720"/>
              </a:lnSpc>
            </a:pPr>
            <a:r>
              <a:rPr lang="en-US" sz="3000" spc="-159" dirty="0">
                <a:solidFill>
                  <a:srgbClr val="262262"/>
                </a:solidFill>
                <a:latin typeface="Lexend Deca"/>
                <a:ea typeface="Lexend Deca"/>
                <a:cs typeface="Lexend Deca"/>
                <a:sym typeface="Lexend Deca"/>
              </a:rPr>
              <a:t>Where can you access Title I Compliance Documents?</a:t>
            </a:r>
          </a:p>
          <a:p>
            <a:pPr algn="l">
              <a:lnSpc>
                <a:spcPts val="3720"/>
              </a:lnSpc>
            </a:pPr>
            <a:endParaRPr lang="en-US" sz="3000" spc="-159" dirty="0">
              <a:solidFill>
                <a:srgbClr val="262262"/>
              </a:solidFill>
              <a:latin typeface="Lexend Deca"/>
              <a:ea typeface="Lexend Deca"/>
              <a:cs typeface="Lexend Deca"/>
              <a:sym typeface="Lexend Deca"/>
            </a:endParaRPr>
          </a:p>
          <a:p>
            <a:pPr marL="647700" lvl="1" indent="-323850" algn="just">
              <a:lnSpc>
                <a:spcPts val="4500"/>
              </a:lnSpc>
              <a:buFont typeface="Arial"/>
              <a:buChar char="•"/>
            </a:pPr>
            <a:r>
              <a:rPr lang="en-US" sz="3000" spc="-159" dirty="0">
                <a:solidFill>
                  <a:srgbClr val="262262"/>
                </a:solidFill>
                <a:latin typeface="Lexend Deca"/>
                <a:ea typeface="Lexend Deca"/>
                <a:cs typeface="Lexend Deca"/>
                <a:sym typeface="Lexend Deca"/>
              </a:rPr>
              <a:t>Documents are now available at your child’s school at the:</a:t>
            </a:r>
          </a:p>
          <a:p>
            <a:pPr marL="1295400" lvl="2" indent="-431800" algn="just">
              <a:lnSpc>
                <a:spcPts val="4500"/>
              </a:lnSpc>
              <a:buFont typeface="Arial"/>
              <a:buChar char="⚬"/>
            </a:pPr>
            <a:r>
              <a:rPr lang="en-US" sz="3000" spc="-159" dirty="0">
                <a:solidFill>
                  <a:srgbClr val="262262"/>
                </a:solidFill>
                <a:latin typeface="Lexend Deca"/>
                <a:ea typeface="Lexend Deca"/>
                <a:cs typeface="Lexend Deca"/>
                <a:sym typeface="Lexend Deca"/>
              </a:rPr>
              <a:t>School’s Parent Resource Center or Parent Area</a:t>
            </a:r>
          </a:p>
          <a:p>
            <a:pPr marL="1295400" lvl="2" indent="-431800" algn="just">
              <a:lnSpc>
                <a:spcPts val="4500"/>
              </a:lnSpc>
              <a:buFont typeface="Arial"/>
              <a:buChar char="⚬"/>
            </a:pPr>
            <a:r>
              <a:rPr lang="en-US" sz="3000" spc="-159" dirty="0">
                <a:solidFill>
                  <a:srgbClr val="262262"/>
                </a:solidFill>
                <a:latin typeface="Lexend Deca"/>
                <a:ea typeface="Lexend Deca"/>
                <a:cs typeface="Lexend Deca"/>
                <a:sym typeface="Lexend Deca"/>
              </a:rPr>
              <a:t>School’s Main Office</a:t>
            </a:r>
          </a:p>
          <a:p>
            <a:pPr marL="1295400" lvl="2" indent="-431800" algn="just">
              <a:lnSpc>
                <a:spcPts val="4500"/>
              </a:lnSpc>
              <a:buFont typeface="Arial"/>
              <a:buChar char="⚬"/>
            </a:pPr>
            <a:r>
              <a:rPr lang="en-US" sz="3000" spc="-159" dirty="0">
                <a:solidFill>
                  <a:srgbClr val="262262"/>
                </a:solidFill>
                <a:latin typeface="Lexend Deca"/>
                <a:ea typeface="Lexend Deca"/>
                <a:cs typeface="Lexend Deca"/>
                <a:sym typeface="Lexend Deca"/>
              </a:rPr>
              <a:t>School’s Website</a:t>
            </a:r>
          </a:p>
          <a:p>
            <a:pPr marL="863600" lvl="1" indent="-457200" algn="just">
              <a:lnSpc>
                <a:spcPts val="4500"/>
              </a:lnSpc>
              <a:buFont typeface="Arial" panose="020B0604020202020204" pitchFamily="34" charset="0"/>
              <a:buChar char="•"/>
            </a:pPr>
            <a:r>
              <a:rPr lang="en-US" sz="3000" spc="-159" dirty="0">
                <a:solidFill>
                  <a:srgbClr val="262262"/>
                </a:solidFill>
                <a:latin typeface="Lexend Deca"/>
                <a:ea typeface="Lexend Deca"/>
                <a:cs typeface="Lexend Deca"/>
                <a:sym typeface="Lexend Deca"/>
              </a:rPr>
              <a:t>The 2025-2026 Title I Notification Flyer includes information about the availability of the documents and a link/QR code to access the District-Level PFEP.</a:t>
            </a:r>
          </a:p>
          <a:p>
            <a:pPr algn="l">
              <a:lnSpc>
                <a:spcPts val="3720"/>
              </a:lnSpc>
            </a:pPr>
            <a:endParaRPr lang="en-US" sz="3000" spc="-159" dirty="0">
              <a:solidFill>
                <a:srgbClr val="262262"/>
              </a:solidFill>
              <a:latin typeface="Lexend Deca"/>
              <a:ea typeface="Lexend Deca"/>
              <a:cs typeface="Lexend Deca"/>
              <a:sym typeface="Lexend Deca"/>
            </a:endParaRPr>
          </a:p>
        </p:txBody>
      </p:sp>
      <p:sp>
        <p:nvSpPr>
          <p:cNvPr id="7" name="TextBox 7"/>
          <p:cNvSpPr txBox="1"/>
          <p:nvPr/>
        </p:nvSpPr>
        <p:spPr>
          <a:xfrm>
            <a:off x="0" y="905193"/>
            <a:ext cx="18288000" cy="421269"/>
          </a:xfrm>
          <a:prstGeom prst="rect">
            <a:avLst/>
          </a:prstGeom>
        </p:spPr>
        <p:txBody>
          <a:bodyPr lIns="0" tIns="0" rIns="0" bIns="0" rtlCol="0" anchor="t">
            <a:spAutoFit/>
          </a:bodyPr>
          <a:lstStyle/>
          <a:p>
            <a:pPr algn="ctr">
              <a:lnSpc>
                <a:spcPts val="3079"/>
              </a:lnSpc>
            </a:pPr>
            <a:r>
              <a:rPr lang="en-US" sz="3999" b="1" spc="-211" dirty="0">
                <a:solidFill>
                  <a:srgbClr val="262262"/>
                </a:solidFill>
                <a:latin typeface="Lexend Deca"/>
                <a:ea typeface="Lexend Deca"/>
                <a:cs typeface="Lexend Deca"/>
                <a:sym typeface="Lexend Deca"/>
              </a:rPr>
              <a:t>All About Title I (Cont’d.)</a:t>
            </a:r>
          </a:p>
        </p:txBody>
      </p:sp>
      <p:sp>
        <p:nvSpPr>
          <p:cNvPr id="8" name="Freeform 8"/>
          <p:cNvSpPr/>
          <p:nvPr/>
        </p:nvSpPr>
        <p:spPr>
          <a:xfrm>
            <a:off x="16794732" y="9729413"/>
            <a:ext cx="929135" cy="187516"/>
          </a:xfrm>
          <a:custGeom>
            <a:avLst/>
            <a:gdLst/>
            <a:ahLst/>
            <a:cxnLst/>
            <a:rect l="l" t="t" r="r" b="b"/>
            <a:pathLst>
              <a:path w="929135" h="187516">
                <a:moveTo>
                  <a:pt x="0" y="0"/>
                </a:moveTo>
                <a:lnTo>
                  <a:pt x="929136" y="0"/>
                </a:lnTo>
                <a:lnTo>
                  <a:pt x="929136" y="187516"/>
                </a:lnTo>
                <a:lnTo>
                  <a:pt x="0" y="187516"/>
                </a:lnTo>
                <a:lnTo>
                  <a:pt x="0" y="0"/>
                </a:lnTo>
                <a:close/>
              </a:path>
            </a:pathLst>
          </a:custGeom>
          <a:blipFill>
            <a:blip r:embed="rId9" cstate="print">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3" name="Slide Number Placeholder 12">
            <a:extLst>
              <a:ext uri="{FF2B5EF4-FFF2-40B4-BE49-F238E27FC236}">
                <a16:creationId xmlns:a16="http://schemas.microsoft.com/office/drawing/2014/main" id="{674D839F-F40D-5274-7C3A-BEF11D712ED3}"/>
              </a:ext>
            </a:extLst>
          </p:cNvPr>
          <p:cNvSpPr>
            <a:spLocks noGrp="1"/>
          </p:cNvSpPr>
          <p:nvPr>
            <p:ph type="sldNum" sz="quarter" idx="12"/>
          </p:nvPr>
        </p:nvSpPr>
        <p:spPr/>
        <p:txBody>
          <a:bodyPr/>
          <a:lstStyle/>
          <a:p>
            <a:fld id="{B6F15528-21DE-4FAA-801E-634DDDAF4B2B}" type="slidenum">
              <a:rPr lang="en-US" smtClean="0"/>
              <a:pPr/>
              <a:t>8</a:t>
            </a:fld>
            <a:endParaRPr lang="en-US" dirty="0"/>
          </a:p>
        </p:txBody>
      </p:sp>
      <p:pic>
        <p:nvPicPr>
          <p:cNvPr id="10" name="Picture 9">
            <a:extLst>
              <a:ext uri="{FF2B5EF4-FFF2-40B4-BE49-F238E27FC236}">
                <a16:creationId xmlns:a16="http://schemas.microsoft.com/office/drawing/2014/main" id="{3AA59ADC-4B87-86ED-E163-A989CAE57F1A}"/>
              </a:ext>
            </a:extLst>
          </p:cNvPr>
          <p:cNvPicPr>
            <a:picLocks noChangeAspect="1"/>
          </p:cNvPicPr>
          <p:nvPr/>
        </p:nvPicPr>
        <p:blipFill>
          <a:blip r:embed="rId11" cstate="print"/>
          <a:stretch>
            <a:fillRect/>
          </a:stretch>
        </p:blipFill>
        <p:spPr>
          <a:xfrm>
            <a:off x="11575130" y="3009900"/>
            <a:ext cx="4599352" cy="5956903"/>
          </a:xfrm>
          <a:prstGeom prst="rect">
            <a:avLst/>
          </a:prstGeom>
          <a:ln w="38100" cmpd="tri">
            <a:solidFill>
              <a:schemeClr val="accent1"/>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94417" y="344911"/>
            <a:ext cx="929135" cy="187516"/>
          </a:xfrm>
          <a:custGeom>
            <a:avLst/>
            <a:gdLst/>
            <a:ahLst/>
            <a:cxnLst/>
            <a:rect l="l" t="t" r="r" b="b"/>
            <a:pathLst>
              <a:path w="929135" h="187516">
                <a:moveTo>
                  <a:pt x="0" y="0"/>
                </a:moveTo>
                <a:lnTo>
                  <a:pt x="929136" y="0"/>
                </a:lnTo>
                <a:lnTo>
                  <a:pt x="929136" y="187517"/>
                </a:lnTo>
                <a:lnTo>
                  <a:pt x="0" y="187517"/>
                </a:lnTo>
                <a:lnTo>
                  <a:pt x="0" y="0"/>
                </a:lnTo>
                <a:close/>
              </a:path>
            </a:pathLst>
          </a:custGeom>
          <a:blipFill>
            <a:blip r:embed="rId3" cstate="print">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10800000">
            <a:off x="14623692" y="0"/>
            <a:ext cx="3664308" cy="4665207"/>
          </a:xfrm>
          <a:custGeom>
            <a:avLst/>
            <a:gdLst/>
            <a:ahLst/>
            <a:cxnLst/>
            <a:rect l="l" t="t" r="r" b="b"/>
            <a:pathLst>
              <a:path w="3664308" h="4665207">
                <a:moveTo>
                  <a:pt x="0" y="0"/>
                </a:moveTo>
                <a:lnTo>
                  <a:pt x="3664308" y="0"/>
                </a:lnTo>
                <a:lnTo>
                  <a:pt x="3664308" y="4665207"/>
                </a:lnTo>
                <a:lnTo>
                  <a:pt x="0" y="4665207"/>
                </a:lnTo>
                <a:lnTo>
                  <a:pt x="0" y="0"/>
                </a:lnTo>
                <a:close/>
              </a:path>
            </a:pathLst>
          </a:custGeom>
          <a:blipFill>
            <a:blip r:embed="rId5" cstate="print">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0" y="8299315"/>
            <a:ext cx="1917970" cy="1917970"/>
          </a:xfrm>
          <a:custGeom>
            <a:avLst/>
            <a:gdLst/>
            <a:ahLst/>
            <a:cxnLst/>
            <a:rect l="l" t="t" r="r" b="b"/>
            <a:pathLst>
              <a:path w="1917970" h="1917970">
                <a:moveTo>
                  <a:pt x="0" y="0"/>
                </a:moveTo>
                <a:lnTo>
                  <a:pt x="1917970" y="0"/>
                </a:lnTo>
                <a:lnTo>
                  <a:pt x="1917970" y="1917970"/>
                </a:lnTo>
                <a:lnTo>
                  <a:pt x="0" y="1917970"/>
                </a:lnTo>
                <a:lnTo>
                  <a:pt x="0" y="0"/>
                </a:lnTo>
                <a:close/>
              </a:path>
            </a:pathLst>
          </a:custGeom>
          <a:blipFill>
            <a:blip r:embed="rId7" cstate="print">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TextBox 5"/>
          <p:cNvSpPr txBox="1"/>
          <p:nvPr/>
        </p:nvSpPr>
        <p:spPr>
          <a:xfrm>
            <a:off x="1752601" y="2070599"/>
            <a:ext cx="13716874" cy="8545929"/>
          </a:xfrm>
          <a:prstGeom prst="rect">
            <a:avLst/>
          </a:prstGeom>
        </p:spPr>
        <p:txBody>
          <a:bodyPr wrap="square" lIns="0" tIns="0" rIns="0" bIns="0" rtlCol="0" anchor="t">
            <a:spAutoFit/>
          </a:bodyPr>
          <a:lstStyle/>
          <a:p>
            <a:pPr algn="l">
              <a:lnSpc>
                <a:spcPts val="3720"/>
              </a:lnSpc>
            </a:pPr>
            <a:r>
              <a:rPr lang="en-US" sz="3000" spc="-159" dirty="0">
                <a:solidFill>
                  <a:srgbClr val="262262"/>
                </a:solidFill>
                <a:latin typeface="Lexend Deca"/>
                <a:ea typeface="Lexend Deca"/>
                <a:cs typeface="Lexend Deca"/>
                <a:sym typeface="Lexend Deca"/>
              </a:rPr>
              <a:t>How is Title I Funding provided for your child’s school?</a:t>
            </a:r>
          </a:p>
          <a:p>
            <a:pPr algn="l">
              <a:lnSpc>
                <a:spcPts val="3720"/>
              </a:lnSpc>
            </a:pPr>
            <a:endParaRPr lang="en-US" sz="3000" spc="-159" dirty="0">
              <a:solidFill>
                <a:srgbClr val="262262"/>
              </a:solidFill>
              <a:latin typeface="Lexend Deca"/>
              <a:ea typeface="Lexend Deca"/>
              <a:cs typeface="Lexend Deca"/>
              <a:sym typeface="Lexend Deca"/>
            </a:endParaRPr>
          </a:p>
          <a:p>
            <a:pPr marL="647700" lvl="1" indent="-323850" algn="just">
              <a:lnSpc>
                <a:spcPts val="3720"/>
              </a:lnSpc>
              <a:buFont typeface="Arial"/>
              <a:buChar char="•"/>
            </a:pPr>
            <a:r>
              <a:rPr lang="en-US" sz="3000" spc="-159" dirty="0">
                <a:solidFill>
                  <a:srgbClr val="262262"/>
                </a:solidFill>
                <a:latin typeface="Lexend Deca"/>
                <a:ea typeface="Lexend Deca"/>
                <a:cs typeface="Lexend Deca"/>
                <a:sym typeface="Lexend Deca"/>
              </a:rPr>
              <a:t>A portion of the Title I Schoolwide Funds are used to fulfill the parent and family engagement requirements in the ESSA law and provide supplemental materials and resources. The Educational Excellence School Advisory Council (EESAC) is an additional meeting to discuss the details of Title I funding.</a:t>
            </a:r>
          </a:p>
          <a:p>
            <a:pPr algn="l">
              <a:lnSpc>
                <a:spcPts val="3720"/>
              </a:lnSpc>
            </a:pPr>
            <a:endParaRPr lang="en-US" sz="3000" spc="-159" dirty="0">
              <a:solidFill>
                <a:srgbClr val="262262"/>
              </a:solidFill>
              <a:latin typeface="Lexend Deca"/>
              <a:ea typeface="Lexend Deca"/>
              <a:cs typeface="Lexend Deca"/>
              <a:sym typeface="Lexend Deca"/>
            </a:endParaRPr>
          </a:p>
          <a:p>
            <a:pPr marL="1943100" lvl="3" indent="-485775" algn="just">
              <a:lnSpc>
                <a:spcPts val="3720"/>
              </a:lnSpc>
              <a:buFont typeface="Arial"/>
              <a:buChar char="￭"/>
            </a:pPr>
            <a:r>
              <a:rPr lang="en-US" sz="3000" spc="-159" dirty="0">
                <a:solidFill>
                  <a:srgbClr val="262262"/>
                </a:solidFill>
                <a:latin typeface="Lexend Deca"/>
                <a:ea typeface="Lexend Deca"/>
                <a:cs typeface="Lexend Deca"/>
                <a:sym typeface="Lexend Deca"/>
              </a:rPr>
              <a:t>Schoolwide Funds</a:t>
            </a:r>
          </a:p>
          <a:p>
            <a:pPr algn="l">
              <a:lnSpc>
                <a:spcPts val="3720"/>
              </a:lnSpc>
            </a:pPr>
            <a:r>
              <a:rPr lang="en-US" sz="3000" spc="-159" dirty="0">
                <a:solidFill>
                  <a:srgbClr val="262262"/>
                </a:solidFill>
                <a:latin typeface="Lexend Deca"/>
                <a:ea typeface="Lexend Deca"/>
                <a:cs typeface="Lexend Deca"/>
                <a:sym typeface="Lexend Deca"/>
              </a:rPr>
              <a:t>                       Amount of funds allocated for this school year:</a:t>
            </a:r>
          </a:p>
          <a:p>
            <a:pPr>
              <a:lnSpc>
                <a:spcPts val="3720"/>
              </a:lnSpc>
            </a:pPr>
            <a:r>
              <a:rPr lang="en-US" sz="3000" spc="-159" dirty="0">
                <a:solidFill>
                  <a:schemeClr val="tx2">
                    <a:lumMod val="75000"/>
                  </a:schemeClr>
                </a:solidFill>
                <a:latin typeface="Lexend Deca"/>
                <a:ea typeface="Lexend Deca"/>
                <a:cs typeface="Lexend Deca"/>
                <a:sym typeface="Lexend Deca"/>
              </a:rPr>
              <a:t>                      </a:t>
            </a:r>
            <a:r>
              <a:rPr lang="en-US" sz="3000" b="1" spc="-159" dirty="0">
                <a:solidFill>
                  <a:schemeClr val="tx2">
                    <a:lumMod val="75000"/>
                  </a:schemeClr>
                </a:solidFill>
                <a:latin typeface="Lexend Deca"/>
                <a:ea typeface="Lexend Deca"/>
                <a:cs typeface="Lexend Deca"/>
                <a:sym typeface="Lexend Deca"/>
              </a:rPr>
              <a:t> </a:t>
            </a:r>
            <a:r>
              <a:rPr lang="en-US" sz="3200" b="1" dirty="0">
                <a:solidFill>
                  <a:schemeClr val="tx2">
                    <a:lumMod val="75000"/>
                  </a:schemeClr>
                </a:solidFill>
              </a:rPr>
              <a:t>$74,815.00</a:t>
            </a:r>
            <a:endParaRPr lang="en-US" sz="3000" b="1" spc="-159" dirty="0">
              <a:solidFill>
                <a:schemeClr val="tx2">
                  <a:lumMod val="75000"/>
                </a:schemeClr>
              </a:solidFill>
              <a:latin typeface="Lexend Deca"/>
              <a:ea typeface="Lexend Deca"/>
              <a:cs typeface="Lexend Deca"/>
              <a:sym typeface="Lexend Deca"/>
            </a:endParaRPr>
          </a:p>
          <a:p>
            <a:pPr algn="l">
              <a:lnSpc>
                <a:spcPts val="3720"/>
              </a:lnSpc>
            </a:pPr>
            <a:endParaRPr lang="en-US" sz="3000" spc="-159" dirty="0">
              <a:solidFill>
                <a:srgbClr val="F50808"/>
              </a:solidFill>
              <a:latin typeface="Lexend Deca"/>
              <a:ea typeface="Lexend Deca"/>
              <a:cs typeface="Lexend Deca"/>
              <a:sym typeface="Lexend Deca"/>
            </a:endParaRPr>
          </a:p>
          <a:p>
            <a:pPr marL="1943100" lvl="3" indent="-485775" algn="l">
              <a:lnSpc>
                <a:spcPts val="3720"/>
              </a:lnSpc>
              <a:buFont typeface="Arial"/>
              <a:buChar char="￭"/>
            </a:pPr>
            <a:r>
              <a:rPr lang="en-US" sz="3000" spc="-159" dirty="0">
                <a:solidFill>
                  <a:srgbClr val="262262"/>
                </a:solidFill>
                <a:latin typeface="Lexend Deca"/>
                <a:ea typeface="Lexend Deca"/>
                <a:cs typeface="Lexend Deca"/>
                <a:sym typeface="Lexend Deca"/>
              </a:rPr>
              <a:t>Title I Parent and Family Engagement Funds</a:t>
            </a:r>
          </a:p>
          <a:p>
            <a:pPr algn="l">
              <a:lnSpc>
                <a:spcPts val="3720"/>
              </a:lnSpc>
            </a:pPr>
            <a:r>
              <a:rPr lang="en-US" sz="3000" spc="-159" dirty="0">
                <a:solidFill>
                  <a:srgbClr val="262262"/>
                </a:solidFill>
                <a:latin typeface="Lexend Deca"/>
                <a:ea typeface="Lexend Deca"/>
                <a:cs typeface="Lexend Deca"/>
                <a:sym typeface="Lexend Deca"/>
              </a:rPr>
              <a:t>                       Amount of funds allocated for this school year:</a:t>
            </a:r>
          </a:p>
          <a:p>
            <a:r>
              <a:rPr lang="en-US" sz="3000" spc="-159" dirty="0">
                <a:solidFill>
                  <a:srgbClr val="262262"/>
                </a:solidFill>
                <a:latin typeface="Lexend Deca"/>
                <a:ea typeface="Lexend Deca"/>
                <a:cs typeface="Lexend Deca"/>
                <a:sym typeface="Lexend Deca"/>
              </a:rPr>
              <a:t>                      </a:t>
            </a:r>
            <a:r>
              <a:rPr lang="en-US" sz="3000" spc="-159" dirty="0">
                <a:solidFill>
                  <a:srgbClr val="F50808"/>
                </a:solidFill>
                <a:latin typeface="Lexend Deca"/>
                <a:ea typeface="Lexend Deca"/>
                <a:cs typeface="Lexend Deca"/>
                <a:sym typeface="Lexend Deca"/>
              </a:rPr>
              <a:t> </a:t>
            </a:r>
            <a:endParaRPr lang="en-US" sz="3200" dirty="0"/>
          </a:p>
          <a:p>
            <a:r>
              <a:rPr lang="en-US" sz="3200" dirty="0"/>
              <a:t>                    </a:t>
            </a:r>
            <a:r>
              <a:rPr lang="en-US" sz="3200" dirty="0">
                <a:solidFill>
                  <a:srgbClr val="FF0000"/>
                </a:solidFill>
              </a:rPr>
              <a:t> </a:t>
            </a:r>
            <a:r>
              <a:rPr lang="en-US" sz="3200" b="1" dirty="0">
                <a:solidFill>
                  <a:schemeClr val="tx2">
                    <a:lumMod val="75000"/>
                  </a:schemeClr>
                </a:solidFill>
              </a:rPr>
              <a:t>$1,145.00</a:t>
            </a:r>
            <a:r>
              <a:rPr lang="en-US" sz="3200" b="1" dirty="0"/>
              <a:t>	</a:t>
            </a:r>
          </a:p>
          <a:p>
            <a:pPr algn="l">
              <a:lnSpc>
                <a:spcPts val="3720"/>
              </a:lnSpc>
            </a:pPr>
            <a:endParaRPr lang="en-US" sz="3000" spc="-159" dirty="0">
              <a:solidFill>
                <a:srgbClr val="F50808"/>
              </a:solidFill>
              <a:latin typeface="Lexend Deca"/>
              <a:ea typeface="Lexend Deca"/>
              <a:cs typeface="Lexend Deca"/>
              <a:sym typeface="Lexend Deca"/>
            </a:endParaRPr>
          </a:p>
          <a:p>
            <a:pPr algn="l">
              <a:lnSpc>
                <a:spcPts val="3720"/>
              </a:lnSpc>
            </a:pPr>
            <a:endParaRPr lang="en-US" sz="3000" spc="-159" dirty="0">
              <a:solidFill>
                <a:srgbClr val="F50808"/>
              </a:solidFill>
              <a:latin typeface="Lexend Deca"/>
              <a:ea typeface="Lexend Deca"/>
              <a:cs typeface="Lexend Deca"/>
              <a:sym typeface="Lexend Deca"/>
            </a:endParaRPr>
          </a:p>
          <a:p>
            <a:pPr algn="l">
              <a:lnSpc>
                <a:spcPts val="3720"/>
              </a:lnSpc>
            </a:pPr>
            <a:endParaRPr lang="en-US" sz="3000" spc="-159" dirty="0">
              <a:solidFill>
                <a:srgbClr val="F50808"/>
              </a:solidFill>
              <a:latin typeface="Lexend Deca"/>
              <a:ea typeface="Lexend Deca"/>
              <a:cs typeface="Lexend Deca"/>
              <a:sym typeface="Lexend Deca"/>
            </a:endParaRPr>
          </a:p>
        </p:txBody>
      </p:sp>
      <p:sp>
        <p:nvSpPr>
          <p:cNvPr id="6" name="Freeform 6"/>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9" cstate="print"/>
            <a:stretch>
              <a:fillRect/>
            </a:stretch>
          </a:blipFill>
        </p:spPr>
        <p:txBody>
          <a:bodyPr/>
          <a:lstStyle/>
          <a:p>
            <a:endParaRPr lang="en-US"/>
          </a:p>
        </p:txBody>
      </p:sp>
      <p:sp>
        <p:nvSpPr>
          <p:cNvPr id="7" name="TextBox 7"/>
          <p:cNvSpPr txBox="1"/>
          <p:nvPr/>
        </p:nvSpPr>
        <p:spPr>
          <a:xfrm>
            <a:off x="0" y="886143"/>
            <a:ext cx="18288000" cy="421269"/>
          </a:xfrm>
          <a:prstGeom prst="rect">
            <a:avLst/>
          </a:prstGeom>
        </p:spPr>
        <p:txBody>
          <a:bodyPr lIns="0" tIns="0" rIns="0" bIns="0" rtlCol="0" anchor="t">
            <a:spAutoFit/>
          </a:bodyPr>
          <a:lstStyle/>
          <a:p>
            <a:pPr algn="ctr">
              <a:lnSpc>
                <a:spcPts val="3079"/>
              </a:lnSpc>
            </a:pPr>
            <a:r>
              <a:rPr lang="en-US" sz="3999" b="1" spc="-211" dirty="0">
                <a:solidFill>
                  <a:srgbClr val="262262"/>
                </a:solidFill>
                <a:latin typeface="Lexend Deca"/>
                <a:ea typeface="Lexend Deca"/>
                <a:cs typeface="Lexend Deca"/>
                <a:sym typeface="Lexend Deca"/>
              </a:rPr>
              <a:t>All About Title I (Cont’d.)</a:t>
            </a:r>
          </a:p>
        </p:txBody>
      </p:sp>
      <p:sp>
        <p:nvSpPr>
          <p:cNvPr id="12" name="Slide Number Placeholder 11">
            <a:extLst>
              <a:ext uri="{FF2B5EF4-FFF2-40B4-BE49-F238E27FC236}">
                <a16:creationId xmlns:a16="http://schemas.microsoft.com/office/drawing/2014/main" id="{90B25D8C-9252-C2E3-9710-0DB2ADD31980}"/>
              </a:ext>
            </a:extLst>
          </p:cNvPr>
          <p:cNvSpPr>
            <a:spLocks noGrp="1"/>
          </p:cNvSpPr>
          <p:nvPr>
            <p:ph type="sldNum" sz="quarter" idx="12"/>
          </p:nvPr>
        </p:nvSpPr>
        <p:spPr/>
        <p:txBody>
          <a:bodyPr/>
          <a:lstStyle/>
          <a:p>
            <a:fld id="{B6F15528-21DE-4FAA-801E-634DDDAF4B2B}" type="slidenum">
              <a:rPr lang="en-US" smtClean="0"/>
              <a:pPr/>
              <a:t>9</a:t>
            </a:fld>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1723</TotalTime>
  <Words>3487</Words>
  <Application>Microsoft Office PowerPoint</Application>
  <PresentationFormat>Custom</PresentationFormat>
  <Paragraphs>351</Paragraphs>
  <Slides>26</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Calibri</vt:lpstr>
      <vt:lpstr>Arial</vt:lpstr>
      <vt:lpstr>Lexend Deca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2025-2026 Annual Parent Meeting About the Benefits About the Benefits if the Title I Schoolwide Program</dc:title>
  <dc:creator>Little, Jacqua J.</dc:creator>
  <cp:lastModifiedBy>HERRERA, MERYEN</cp:lastModifiedBy>
  <cp:revision>11</cp:revision>
  <dcterms:created xsi:type="dcterms:W3CDTF">2006-08-16T00:00:00Z</dcterms:created>
  <dcterms:modified xsi:type="dcterms:W3CDTF">2025-09-22T18:37:32Z</dcterms:modified>
  <dc:identifier>DAGsxf_tOuQ</dc:identifier>
</cp:coreProperties>
</file>